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8" r:id="rId3"/>
    <p:sldId id="259" r:id="rId4"/>
    <p:sldId id="272" r:id="rId5"/>
    <p:sldId id="271" r:id="rId6"/>
    <p:sldId id="273" r:id="rId7"/>
    <p:sldId id="274" r:id="rId8"/>
    <p:sldId id="307" r:id="rId9"/>
    <p:sldId id="264" r:id="rId10"/>
    <p:sldId id="306" r:id="rId11"/>
    <p:sldId id="265" r:id="rId12"/>
    <p:sldId id="266" r:id="rId13"/>
    <p:sldId id="267" r:id="rId14"/>
    <p:sldId id="268" r:id="rId15"/>
    <p:sldId id="275" r:id="rId16"/>
    <p:sldId id="276" r:id="rId17"/>
    <p:sldId id="277" r:id="rId18"/>
    <p:sldId id="278" r:id="rId19"/>
    <p:sldId id="279" r:id="rId20"/>
    <p:sldId id="280" r:id="rId21"/>
    <p:sldId id="281" r:id="rId22"/>
    <p:sldId id="282" r:id="rId23"/>
    <p:sldId id="283" r:id="rId24"/>
    <p:sldId id="284"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286" r:id="rId40"/>
    <p:sldId id="285" r:id="rId41"/>
    <p:sldId id="301" r:id="rId42"/>
    <p:sldId id="302" r:id="rId43"/>
    <p:sldId id="303" r:id="rId44"/>
    <p:sldId id="304" r:id="rId45"/>
    <p:sldId id="308" r:id="rId46"/>
    <p:sldId id="269" r:id="rId47"/>
    <p:sldId id="270" r:id="rId48"/>
  </p:sldIdLst>
  <p:sldSz cx="9144000" cy="5143500" type="screen16x9"/>
  <p:notesSz cx="6858000" cy="9144000"/>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3F1B9F-02B2-4773-8550-8E1906F8FA59}">
          <p14:sldIdLst>
            <p14:sldId id="256"/>
            <p14:sldId id="258"/>
            <p14:sldId id="259"/>
            <p14:sldId id="272"/>
            <p14:sldId id="271"/>
            <p14:sldId id="273"/>
            <p14:sldId id="274"/>
            <p14:sldId id="307"/>
            <p14:sldId id="264"/>
            <p14:sldId id="306"/>
            <p14:sldId id="265"/>
            <p14:sldId id="266"/>
            <p14:sldId id="267"/>
            <p14:sldId id="268"/>
            <p14:sldId id="275"/>
            <p14:sldId id="276"/>
            <p14:sldId id="277"/>
            <p14:sldId id="278"/>
            <p14:sldId id="279"/>
            <p14:sldId id="280"/>
            <p14:sldId id="281"/>
            <p14:sldId id="282"/>
            <p14:sldId id="283"/>
            <p14:sldId id="284"/>
            <p14:sldId id="287"/>
            <p14:sldId id="288"/>
            <p14:sldId id="289"/>
            <p14:sldId id="290"/>
            <p14:sldId id="291"/>
            <p14:sldId id="292"/>
            <p14:sldId id="293"/>
            <p14:sldId id="294"/>
            <p14:sldId id="295"/>
            <p14:sldId id="296"/>
            <p14:sldId id="297"/>
            <p14:sldId id="298"/>
            <p14:sldId id="299"/>
            <p14:sldId id="300"/>
            <p14:sldId id="286"/>
            <p14:sldId id="285"/>
            <p14:sldId id="301"/>
            <p14:sldId id="302"/>
            <p14:sldId id="303"/>
            <p14:sldId id="304"/>
            <p14:sldId id="308"/>
            <p14:sldId id="269"/>
            <p14:sldId id="27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AC76"/>
    <a:srgbClr val="0D34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5" autoAdjust="0"/>
    <p:restoredTop sz="51011"/>
  </p:normalViewPr>
  <p:slideViewPr>
    <p:cSldViewPr snapToGrid="0" snapToObjects="1">
      <p:cViewPr varScale="1">
        <p:scale>
          <a:sx n="102" d="100"/>
          <a:sy n="102" d="100"/>
        </p:scale>
        <p:origin x="3464" y="176"/>
      </p:cViewPr>
      <p:guideLst>
        <p:guide orient="horz" pos="1620"/>
        <p:guide pos="2880"/>
      </p:guideLst>
    </p:cSldViewPr>
  </p:slideViewPr>
  <p:outlineViewPr>
    <p:cViewPr>
      <p:scale>
        <a:sx n="33" d="100"/>
        <a:sy n="33" d="100"/>
      </p:scale>
      <p:origin x="0" y="-10184"/>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84350-0474-7241-AC56-ADCC56DF708A}" type="datetimeFigureOut">
              <a:rPr lang="en-NO" smtClean="0"/>
              <a:t>08/05/2024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788E2-7A01-D94F-A69A-99201CD12588}" type="slidenum">
              <a:rPr lang="en-NO" smtClean="0"/>
              <a:t>‹#›</a:t>
            </a:fld>
            <a:endParaRPr lang="en-NO"/>
          </a:p>
        </p:txBody>
      </p:sp>
    </p:spTree>
    <p:extLst>
      <p:ext uri="{BB962C8B-B14F-4D97-AF65-F5344CB8AC3E}">
        <p14:creationId xmlns:p14="http://schemas.microsoft.com/office/powerpoint/2010/main" val="3144416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1</a:t>
            </a:fld>
            <a:endParaRPr lang="en-NO"/>
          </a:p>
        </p:txBody>
      </p:sp>
    </p:spTree>
    <p:extLst>
      <p:ext uri="{BB962C8B-B14F-4D97-AF65-F5344CB8AC3E}">
        <p14:creationId xmlns:p14="http://schemas.microsoft.com/office/powerpoint/2010/main" val="3202428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ECECEC"/>
                </a:solidFill>
                <a:effectLst/>
                <a:highlight>
                  <a:srgbClr val="212121"/>
                </a:highlight>
                <a:latin typeface="Söhne"/>
              </a:rPr>
              <a:t>Definition of Adaptive Sampling:</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Adaptive Sampling</a:t>
            </a:r>
            <a:r>
              <a:rPr lang="en-GB" b="0" i="0" dirty="0">
                <a:solidFill>
                  <a:srgbClr val="ECECEC"/>
                </a:solidFill>
                <a:effectLst/>
                <a:highlight>
                  <a:srgbClr val="212121"/>
                </a:highlight>
                <a:latin typeface="Söhne"/>
              </a:rPr>
              <a:t> is a dynamic and responsive approach used in scientific research and data collection, where the sampling strategy can be adjusted in real-time based on the data being collected. This method is particularly useful in environments that are complex and rapidly changing, such as marine ecosystems.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Mechanisms of Adaptive Sampling:</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0" i="0" dirty="0">
                <a:solidFill>
                  <a:srgbClr val="ECECEC"/>
                </a:solidFill>
                <a:effectLst/>
                <a:highlight>
                  <a:srgbClr val="212121"/>
                </a:highlight>
                <a:latin typeface="Söhne"/>
              </a:rPr>
              <a:t>Utilizes sensors and data analytics to continuously assess the environment and modify sampling protocols accordingly.</a:t>
            </a:r>
          </a:p>
          <a:p>
            <a:pPr algn="l">
              <a:buFont typeface="Arial" panose="020B0604020202020204" pitchFamily="34" charset="0"/>
              <a:buChar char="•"/>
            </a:pPr>
            <a:r>
              <a:rPr lang="en-GB" b="0" i="0" dirty="0">
                <a:solidFill>
                  <a:srgbClr val="ECECEC"/>
                </a:solidFill>
                <a:effectLst/>
                <a:highlight>
                  <a:srgbClr val="212121"/>
                </a:highlight>
                <a:latin typeface="Söhne"/>
              </a:rPr>
              <a:t>Often implemented using autonomous systems like Autonomous Underwater Vehicles (AUVs), drones, or robotic instruments that can change their </a:t>
            </a:r>
            <a:r>
              <a:rPr lang="en-GB" b="0" i="0" dirty="0" err="1">
                <a:solidFill>
                  <a:srgbClr val="ECECEC"/>
                </a:solidFill>
                <a:effectLst/>
                <a:highlight>
                  <a:srgbClr val="212121"/>
                </a:highlight>
                <a:latin typeface="Söhne"/>
              </a:rPr>
              <a:t>behavior</a:t>
            </a:r>
            <a:r>
              <a:rPr lang="en-GB" b="0" i="0" dirty="0">
                <a:solidFill>
                  <a:srgbClr val="ECECEC"/>
                </a:solidFill>
                <a:effectLst/>
                <a:highlight>
                  <a:srgbClr val="212121"/>
                </a:highlight>
                <a:latin typeface="Söhne"/>
              </a:rPr>
              <a:t> based on situational analysis.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Importance of Adaptive Sampling:</a:t>
            </a: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1. Enhanced Data Efficiency:</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Targeted Data Collection:</a:t>
            </a:r>
            <a:r>
              <a:rPr lang="en-GB" b="0" i="0" dirty="0">
                <a:solidFill>
                  <a:srgbClr val="ECECEC"/>
                </a:solidFill>
                <a:effectLst/>
                <a:highlight>
                  <a:srgbClr val="212121"/>
                </a:highlight>
                <a:latin typeface="Söhne"/>
              </a:rPr>
              <a:t> Focuses on areas or phenomena of interest, maximizing the value of data collected by concentrating on hotspots or significant events (e.g., algal blooms, pollution discharge).</a:t>
            </a:r>
          </a:p>
          <a:p>
            <a:pPr algn="l">
              <a:buFont typeface="Arial" panose="020B0604020202020204" pitchFamily="34" charset="0"/>
              <a:buChar char="•"/>
            </a:pPr>
            <a:r>
              <a:rPr lang="en-GB" b="1" i="0" dirty="0">
                <a:solidFill>
                  <a:srgbClr val="ECECEC"/>
                </a:solidFill>
                <a:effectLst/>
                <a:highlight>
                  <a:srgbClr val="212121"/>
                </a:highlight>
                <a:latin typeface="Söhne"/>
              </a:rPr>
              <a:t>Resource Efficiency:</a:t>
            </a:r>
            <a:r>
              <a:rPr lang="en-GB" b="0" i="0" dirty="0">
                <a:solidFill>
                  <a:srgbClr val="ECECEC"/>
                </a:solidFill>
                <a:effectLst/>
                <a:highlight>
                  <a:srgbClr val="212121"/>
                </a:highlight>
                <a:latin typeface="Söhne"/>
              </a:rPr>
              <a:t> Reduces wasted effort and resources on less informative areas, optimizing the use of time and equipment.</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2. Improved Environmental Monitoring:</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Responsive Sampling:</a:t>
            </a:r>
            <a:r>
              <a:rPr lang="en-GB" b="0" i="0" dirty="0">
                <a:solidFill>
                  <a:srgbClr val="ECECEC"/>
                </a:solidFill>
                <a:effectLst/>
                <a:highlight>
                  <a:srgbClr val="212121"/>
                </a:highlight>
                <a:latin typeface="Söhne"/>
              </a:rPr>
              <a:t> Quickly adapts to environmental changes, allowing for the capture of transient or critical events that might be missed by traditional fixed sampling methods.</a:t>
            </a:r>
          </a:p>
          <a:p>
            <a:pPr algn="l">
              <a:buFont typeface="Arial" panose="020B0604020202020204" pitchFamily="34" charset="0"/>
              <a:buChar char="•"/>
            </a:pPr>
            <a:r>
              <a:rPr lang="en-GB" b="1" i="0" dirty="0">
                <a:solidFill>
                  <a:srgbClr val="ECECEC"/>
                </a:solidFill>
                <a:effectLst/>
                <a:highlight>
                  <a:srgbClr val="212121"/>
                </a:highlight>
                <a:latin typeface="Söhne"/>
              </a:rPr>
              <a:t>Better Resolution of Data:</a:t>
            </a:r>
            <a:r>
              <a:rPr lang="en-GB" b="0" i="0" dirty="0">
                <a:solidFill>
                  <a:srgbClr val="ECECEC"/>
                </a:solidFill>
                <a:effectLst/>
                <a:highlight>
                  <a:srgbClr val="212121"/>
                </a:highlight>
                <a:latin typeface="Söhne"/>
              </a:rPr>
              <a:t> Provides higher spatial and temporal resolution where and when it matters, enhancing the understanding of complex environmental dynamics.</a:t>
            </a:r>
          </a:p>
          <a:p>
            <a:pPr algn="l"/>
            <a:r>
              <a:rPr lang="en-GB" b="1" i="0" dirty="0">
                <a:solidFill>
                  <a:srgbClr val="ECECEC"/>
                </a:solidFill>
                <a:effectLst/>
                <a:highlight>
                  <a:srgbClr val="212121"/>
                </a:highlight>
                <a:latin typeface="Söhne"/>
              </a:rPr>
              <a:t>3. Cost-Effectiveness: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Reduced Operational Costs:</a:t>
            </a:r>
            <a:r>
              <a:rPr lang="en-GB" b="0" i="0" dirty="0">
                <a:solidFill>
                  <a:srgbClr val="ECECEC"/>
                </a:solidFill>
                <a:effectLst/>
                <a:highlight>
                  <a:srgbClr val="212121"/>
                </a:highlight>
                <a:latin typeface="Söhne"/>
              </a:rPr>
              <a:t> By focusing on key areas, adaptive sampling can reduce the overall time and cost associated with wide-area surveillance and large-scale data collection.</a:t>
            </a:r>
          </a:p>
          <a:p>
            <a:pPr algn="l">
              <a:buFont typeface="Arial" panose="020B0604020202020204" pitchFamily="34" charset="0"/>
              <a:buChar char="•"/>
            </a:pPr>
            <a:r>
              <a:rPr lang="en-GB" b="1" i="0" dirty="0">
                <a:solidFill>
                  <a:srgbClr val="ECECEC"/>
                </a:solidFill>
                <a:effectLst/>
                <a:highlight>
                  <a:srgbClr val="212121"/>
                </a:highlight>
                <a:latin typeface="Söhne"/>
              </a:rPr>
              <a:t>Minimizes Risk:</a:t>
            </a:r>
            <a:r>
              <a:rPr lang="en-GB" b="0" i="0" dirty="0">
                <a:solidFill>
                  <a:srgbClr val="ECECEC"/>
                </a:solidFill>
                <a:effectLst/>
                <a:highlight>
                  <a:srgbClr val="212121"/>
                </a:highlight>
                <a:latin typeface="Söhne"/>
              </a:rPr>
              <a:t> Limits exposure of equipment and personnel in unpredictable or hazardous conditions by efficiently managing where and when to sample.</a:t>
            </a:r>
          </a:p>
          <a:p>
            <a:pPr algn="l"/>
            <a:r>
              <a:rPr lang="en-GB" b="1" i="0" dirty="0">
                <a:solidFill>
                  <a:srgbClr val="ECECEC"/>
                </a:solidFill>
                <a:effectLst/>
                <a:highlight>
                  <a:srgbClr val="212121"/>
                </a:highlight>
                <a:latin typeface="Söhne"/>
              </a:rPr>
              <a:t>4. Applications in Various Fields: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Oceanography:</a:t>
            </a:r>
            <a:r>
              <a:rPr lang="en-GB" b="0" i="0" dirty="0">
                <a:solidFill>
                  <a:srgbClr val="ECECEC"/>
                </a:solidFill>
                <a:effectLst/>
                <a:highlight>
                  <a:srgbClr val="212121"/>
                </a:highlight>
                <a:latin typeface="Söhne"/>
              </a:rPr>
              <a:t> Used to study dynamic ocean processes like current flows, temperature changes, and biological activity.</a:t>
            </a:r>
          </a:p>
          <a:p>
            <a:pPr algn="l">
              <a:buFont typeface="Arial" panose="020B0604020202020204" pitchFamily="34" charset="0"/>
              <a:buChar char="•"/>
            </a:pPr>
            <a:r>
              <a:rPr lang="en-GB" b="1" i="0" dirty="0">
                <a:solidFill>
                  <a:srgbClr val="ECECEC"/>
                </a:solidFill>
                <a:effectLst/>
                <a:highlight>
                  <a:srgbClr val="212121"/>
                </a:highlight>
                <a:latin typeface="Söhne"/>
              </a:rPr>
              <a:t>Environmental Science:</a:t>
            </a:r>
            <a:r>
              <a:rPr lang="en-GB" b="0" i="0" dirty="0">
                <a:solidFill>
                  <a:srgbClr val="ECECEC"/>
                </a:solidFill>
                <a:effectLst/>
                <a:highlight>
                  <a:srgbClr val="212121"/>
                </a:highlight>
                <a:latin typeface="Söhne"/>
              </a:rPr>
              <a:t> Monitors pollution levels, tracks wildlife, and assesses habitat conditions adaptively to respond to immediate changes.</a:t>
            </a:r>
          </a:p>
          <a:p>
            <a:pPr algn="l">
              <a:buFont typeface="Arial" panose="020B0604020202020204" pitchFamily="34" charset="0"/>
              <a:buChar char="•"/>
            </a:pPr>
            <a:r>
              <a:rPr lang="en-GB" b="1" i="0" dirty="0">
                <a:solidFill>
                  <a:srgbClr val="ECECEC"/>
                </a:solidFill>
                <a:effectLst/>
                <a:highlight>
                  <a:srgbClr val="212121"/>
                </a:highlight>
                <a:latin typeface="Söhne"/>
              </a:rPr>
              <a:t>Agriculture:</a:t>
            </a:r>
            <a:r>
              <a:rPr lang="en-GB" b="0" i="0" dirty="0">
                <a:solidFill>
                  <a:srgbClr val="ECECEC"/>
                </a:solidFill>
                <a:effectLst/>
                <a:highlight>
                  <a:srgbClr val="212121"/>
                </a:highlight>
                <a:latin typeface="Söhne"/>
              </a:rPr>
              <a:t> Manages crop health and soil conditions by adjusting sampling based on observed plant stress indicators or pest presence.</a:t>
            </a:r>
          </a:p>
          <a:p>
            <a:br>
              <a:rPr lang="en-GB" dirty="0"/>
            </a:br>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11</a:t>
            </a:fld>
            <a:endParaRPr lang="en-NO"/>
          </a:p>
        </p:txBody>
      </p:sp>
    </p:spTree>
    <p:extLst>
      <p:ext uri="{BB962C8B-B14F-4D97-AF65-F5344CB8AC3E}">
        <p14:creationId xmlns:p14="http://schemas.microsoft.com/office/powerpoint/2010/main" val="3732169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ECECEC"/>
                </a:solidFill>
                <a:effectLst/>
                <a:highlight>
                  <a:srgbClr val="212121"/>
                </a:highlight>
                <a:latin typeface="Söhne"/>
              </a:rPr>
              <a:t>Definition of Ocean Front Sampling:</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Ocean Front Sampling</a:t>
            </a:r>
            <a:r>
              <a:rPr lang="en-GB" b="0" i="0" dirty="0">
                <a:solidFill>
                  <a:srgbClr val="ECECEC"/>
                </a:solidFill>
                <a:effectLst/>
                <a:highlight>
                  <a:srgbClr val="212121"/>
                </a:highlight>
                <a:latin typeface="Söhne"/>
              </a:rPr>
              <a:t> involves collecting data from ocean fronts, which are dynamic boundaries between different water masses characterized by variations in temperature, salinity, and other oceanographic parameters. These zones are critical for understanding marine ecosystems and climatic interactions.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Challenges in Ocean Front Sampling:</a:t>
            </a: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1. Dynamic Nature of Ocean Fronts: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High Variability:</a:t>
            </a:r>
            <a:r>
              <a:rPr lang="en-GB" b="0" i="0" dirty="0">
                <a:solidFill>
                  <a:srgbClr val="ECECEC"/>
                </a:solidFill>
                <a:effectLst/>
                <a:highlight>
                  <a:srgbClr val="212121"/>
                </a:highlight>
                <a:latin typeface="Söhne"/>
              </a:rPr>
              <a:t> Ocean fronts are highly dynamic and can change location and characteristics rapidly due to wind, currents, and other environmental factors, making it difficult to predict their positions for sampling.</a:t>
            </a:r>
          </a:p>
          <a:p>
            <a:pPr algn="l">
              <a:buFont typeface="Arial" panose="020B0604020202020204" pitchFamily="34" charset="0"/>
              <a:buChar char="•"/>
            </a:pPr>
            <a:r>
              <a:rPr lang="en-GB" b="1" i="0" dirty="0">
                <a:solidFill>
                  <a:srgbClr val="ECECEC"/>
                </a:solidFill>
                <a:effectLst/>
                <a:highlight>
                  <a:srgbClr val="212121"/>
                </a:highlight>
                <a:latin typeface="Söhne"/>
              </a:rPr>
              <a:t>Temporal Changes:</a:t>
            </a:r>
            <a:r>
              <a:rPr lang="en-GB" b="0" i="0" dirty="0">
                <a:solidFill>
                  <a:srgbClr val="ECECEC"/>
                </a:solidFill>
                <a:effectLst/>
                <a:highlight>
                  <a:srgbClr val="212121"/>
                </a:highlight>
                <a:latin typeface="Söhne"/>
              </a:rPr>
              <a:t> The transient nature of fronts means that timely data collection is crucial, as conditions can change significantly in a short period.</a:t>
            </a:r>
          </a:p>
          <a:p>
            <a:pPr algn="l"/>
            <a:r>
              <a:rPr lang="en-GB" b="1" i="0" dirty="0">
                <a:solidFill>
                  <a:srgbClr val="ECECEC"/>
                </a:solidFill>
                <a:effectLst/>
                <a:highlight>
                  <a:srgbClr val="212121"/>
                </a:highlight>
                <a:latin typeface="Söhne"/>
              </a:rPr>
              <a:t>2. Harsh Environmental Conditions: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Weather and Sea State:</a:t>
            </a:r>
            <a:r>
              <a:rPr lang="en-GB" b="0" i="0" dirty="0">
                <a:solidFill>
                  <a:srgbClr val="ECECEC"/>
                </a:solidFill>
                <a:effectLst/>
                <a:highlight>
                  <a:srgbClr val="212121"/>
                </a:highlight>
                <a:latin typeface="Söhne"/>
              </a:rPr>
              <a:t> Sampling at ocean fronts often involves working in adverse weather conditions and rough seas, which can pose risks to equipment and personnel.</a:t>
            </a:r>
          </a:p>
          <a:p>
            <a:pPr algn="l">
              <a:buFont typeface="Arial" panose="020B0604020202020204" pitchFamily="34" charset="0"/>
              <a:buChar char="•"/>
            </a:pPr>
            <a:r>
              <a:rPr lang="en-GB" b="1" i="0" dirty="0">
                <a:solidFill>
                  <a:srgbClr val="ECECEC"/>
                </a:solidFill>
                <a:effectLst/>
                <a:highlight>
                  <a:srgbClr val="212121"/>
                </a:highlight>
                <a:latin typeface="Söhne"/>
              </a:rPr>
              <a:t>Remote Locations:</a:t>
            </a:r>
            <a:r>
              <a:rPr lang="en-GB" b="0" i="0" dirty="0">
                <a:solidFill>
                  <a:srgbClr val="ECECEC"/>
                </a:solidFill>
                <a:effectLst/>
                <a:highlight>
                  <a:srgbClr val="212121"/>
                </a:highlight>
                <a:latin typeface="Söhne"/>
              </a:rPr>
              <a:t> Many ocean fronts are located in remote parts of the ocean, far from coastlines, increasing the logistical challenges and costs associated with reaching these areas.</a:t>
            </a:r>
          </a:p>
          <a:p>
            <a:pPr algn="l"/>
            <a:r>
              <a:rPr lang="en-GB" b="1" i="0" dirty="0">
                <a:solidFill>
                  <a:srgbClr val="ECECEC"/>
                </a:solidFill>
                <a:effectLst/>
                <a:highlight>
                  <a:srgbClr val="212121"/>
                </a:highlight>
                <a:latin typeface="Söhne"/>
              </a:rPr>
              <a:t>3. Technological Limitations: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Equipment Sensitivity:</a:t>
            </a:r>
            <a:r>
              <a:rPr lang="en-GB" b="0" i="0" dirty="0">
                <a:solidFill>
                  <a:srgbClr val="ECECEC"/>
                </a:solidFill>
                <a:effectLst/>
                <a:highlight>
                  <a:srgbClr val="212121"/>
                </a:highlight>
                <a:latin typeface="Söhne"/>
              </a:rPr>
              <a:t> The precision required to measure the subtle differences across ocean fronts demands highly sensitive and sophisticated instruments, which can be prone to failure under harsh conditions.</a:t>
            </a:r>
          </a:p>
          <a:p>
            <a:pPr algn="l">
              <a:buFont typeface="Arial" panose="020B0604020202020204" pitchFamily="34" charset="0"/>
              <a:buChar char="•"/>
            </a:pPr>
            <a:r>
              <a:rPr lang="en-GB" b="1" i="0" dirty="0">
                <a:solidFill>
                  <a:srgbClr val="ECECEC"/>
                </a:solidFill>
                <a:effectLst/>
                <a:highlight>
                  <a:srgbClr val="212121"/>
                </a:highlight>
                <a:latin typeface="Söhne"/>
              </a:rPr>
              <a:t>Data Integration Issues:</a:t>
            </a:r>
            <a:r>
              <a:rPr lang="en-GB" b="0" i="0" dirty="0">
                <a:solidFill>
                  <a:srgbClr val="ECECEC"/>
                </a:solidFill>
                <a:effectLst/>
                <a:highlight>
                  <a:srgbClr val="212121"/>
                </a:highlight>
                <a:latin typeface="Söhne"/>
              </a:rPr>
              <a:t> Integrating data from various sources (satellites, buoys, ships) to accurately characterize ocean fronts can be technically challenging due to differences in scale, resolution, and data formats.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4. Resource Intensity:</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High Costs:</a:t>
            </a:r>
            <a:r>
              <a:rPr lang="en-GB" b="0" i="0" dirty="0">
                <a:solidFill>
                  <a:srgbClr val="ECECEC"/>
                </a:solidFill>
                <a:effectLst/>
                <a:highlight>
                  <a:srgbClr val="212121"/>
                </a:highlight>
                <a:latin typeface="Söhne"/>
              </a:rPr>
              <a:t> The expense of deploying ships, crews, and advanced technology to remote ocean fronts can be substantial, limiting the frequency and duration of sampling campaigns.</a:t>
            </a:r>
          </a:p>
          <a:p>
            <a:pPr algn="l">
              <a:buFont typeface="Arial" panose="020B0604020202020204" pitchFamily="34" charset="0"/>
              <a:buChar char="•"/>
            </a:pPr>
            <a:r>
              <a:rPr lang="en-GB" b="1" i="0" dirty="0">
                <a:solidFill>
                  <a:srgbClr val="ECECEC"/>
                </a:solidFill>
                <a:effectLst/>
                <a:highlight>
                  <a:srgbClr val="212121"/>
                </a:highlight>
                <a:latin typeface="Söhne"/>
              </a:rPr>
              <a:t>Limited Accessibility:</a:t>
            </a:r>
            <a:r>
              <a:rPr lang="en-GB" b="0" i="0" dirty="0">
                <a:solidFill>
                  <a:srgbClr val="ECECEC"/>
                </a:solidFill>
                <a:effectLst/>
                <a:highlight>
                  <a:srgbClr val="212121"/>
                </a:highlight>
                <a:latin typeface="Söhne"/>
              </a:rPr>
              <a:t> Accessibility issues, both in terms of geography and resource availability, can restrict the scope of research and long-term monitoring efforts.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5. Biological and Chemical Sampling:</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Cross-contamination:</a:t>
            </a:r>
            <a:r>
              <a:rPr lang="en-GB" b="0" i="0" dirty="0">
                <a:solidFill>
                  <a:srgbClr val="ECECEC"/>
                </a:solidFill>
                <a:effectLst/>
                <a:highlight>
                  <a:srgbClr val="212121"/>
                </a:highlight>
                <a:latin typeface="Söhne"/>
              </a:rPr>
              <a:t> Care must be taken to avoid contamination of samples, especially when tracing subtle biogeochemical processes that occur at ocean fronts.</a:t>
            </a:r>
          </a:p>
          <a:p>
            <a:pPr algn="l">
              <a:buFont typeface="Arial" panose="020B0604020202020204" pitchFamily="34" charset="0"/>
              <a:buChar char="•"/>
            </a:pPr>
            <a:r>
              <a:rPr lang="en-GB" b="1" i="0" dirty="0">
                <a:solidFill>
                  <a:srgbClr val="ECECEC"/>
                </a:solidFill>
                <a:effectLst/>
                <a:highlight>
                  <a:srgbClr val="212121"/>
                </a:highlight>
                <a:latin typeface="Söhne"/>
              </a:rPr>
              <a:t>Sample Preservation:</a:t>
            </a:r>
            <a:r>
              <a:rPr lang="en-GB" b="0" i="0" dirty="0">
                <a:solidFill>
                  <a:srgbClr val="ECECEC"/>
                </a:solidFill>
                <a:effectLst/>
                <a:highlight>
                  <a:srgbClr val="212121"/>
                </a:highlight>
                <a:latin typeface="Söhne"/>
              </a:rPr>
              <a:t> Ensuring that biological and chemical samples are preserved adequately during collection and transport can be challenging but is crucial for accurate analysis.</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12</a:t>
            </a:fld>
            <a:endParaRPr lang="en-NO"/>
          </a:p>
        </p:txBody>
      </p:sp>
    </p:spTree>
    <p:extLst>
      <p:ext uri="{BB962C8B-B14F-4D97-AF65-F5344CB8AC3E}">
        <p14:creationId xmlns:p14="http://schemas.microsoft.com/office/powerpoint/2010/main" val="47288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ECECEC"/>
                </a:solidFill>
                <a:effectLst/>
                <a:highlight>
                  <a:srgbClr val="212121"/>
                </a:highlight>
                <a:latin typeface="Söhne"/>
              </a:rPr>
              <a:t>1. Enhanced Spatial Coverage:</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Broad Area Monitoring:</a:t>
            </a:r>
            <a:r>
              <a:rPr lang="en-GB" b="0" i="0" dirty="0">
                <a:solidFill>
                  <a:srgbClr val="ECECEC"/>
                </a:solidFill>
                <a:effectLst/>
                <a:highlight>
                  <a:srgbClr val="212121"/>
                </a:highlight>
                <a:latin typeface="Söhne"/>
              </a:rPr>
              <a:t> Multiple AUVs can cover extensive areas simultaneously, allowing for comprehensive mapping and monitoring of ocean fronts that are large and continuously changing.</a:t>
            </a:r>
          </a:p>
          <a:p>
            <a:pPr algn="l">
              <a:buFont typeface="Arial" panose="020B0604020202020204" pitchFamily="34" charset="0"/>
              <a:buChar char="•"/>
            </a:pPr>
            <a:r>
              <a:rPr lang="en-GB" b="1" i="0" dirty="0">
                <a:solidFill>
                  <a:srgbClr val="ECECEC"/>
                </a:solidFill>
                <a:effectLst/>
                <a:highlight>
                  <a:srgbClr val="212121"/>
                </a:highlight>
                <a:latin typeface="Söhne"/>
              </a:rPr>
              <a:t>Cross-Sectional Sampling:</a:t>
            </a:r>
            <a:r>
              <a:rPr lang="en-GB" b="0" i="0" dirty="0">
                <a:solidFill>
                  <a:srgbClr val="ECECEC"/>
                </a:solidFill>
                <a:effectLst/>
                <a:highlight>
                  <a:srgbClr val="212121"/>
                </a:highlight>
                <a:latin typeface="Söhne"/>
              </a:rPr>
              <a:t> Deploying AUVs in parallel or distributed formations can effectively capture cross-sectional data of an ocean front, providing a three-dimensional perspective on the water mass boundaries.</a:t>
            </a:r>
          </a:p>
          <a:p>
            <a:pPr algn="l"/>
            <a:r>
              <a:rPr lang="en-GB" b="1" i="0" dirty="0">
                <a:solidFill>
                  <a:srgbClr val="ECECEC"/>
                </a:solidFill>
                <a:effectLst/>
                <a:highlight>
                  <a:srgbClr val="212121"/>
                </a:highlight>
                <a:latin typeface="Söhne"/>
              </a:rPr>
              <a:t>2. Improved Data Resolution:</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High-Resolution Data:</a:t>
            </a:r>
            <a:r>
              <a:rPr lang="en-GB" b="0" i="0" dirty="0">
                <a:solidFill>
                  <a:srgbClr val="ECECEC"/>
                </a:solidFill>
                <a:effectLst/>
                <a:highlight>
                  <a:srgbClr val="212121"/>
                </a:highlight>
                <a:latin typeface="Söhne"/>
              </a:rPr>
              <a:t> The use of multiple AUVs increases the granularity of data collected, with overlapping routes that can capture finer details of the environmental gradients present at ocean fronts.</a:t>
            </a:r>
          </a:p>
          <a:p>
            <a:pPr algn="l">
              <a:buFont typeface="Arial" panose="020B0604020202020204" pitchFamily="34" charset="0"/>
              <a:buChar char="•"/>
            </a:pPr>
            <a:r>
              <a:rPr lang="en-GB" b="1" i="0" dirty="0">
                <a:solidFill>
                  <a:srgbClr val="ECECEC"/>
                </a:solidFill>
                <a:effectLst/>
                <a:highlight>
                  <a:srgbClr val="212121"/>
                </a:highlight>
                <a:latin typeface="Söhne"/>
              </a:rPr>
              <a:t>Temporal Frequency:</a:t>
            </a:r>
            <a:r>
              <a:rPr lang="en-GB" b="0" i="0" dirty="0">
                <a:solidFill>
                  <a:srgbClr val="ECECEC"/>
                </a:solidFill>
                <a:effectLst/>
                <a:highlight>
                  <a:srgbClr val="212121"/>
                </a:highlight>
                <a:latin typeface="Söhne"/>
              </a:rPr>
              <a:t> Frequent, synchronized measurements by several AUVs can track rapid changes in the ocean front’s properties, aiding in the understanding of dynamic processes.</a:t>
            </a:r>
          </a:p>
          <a:p>
            <a:pPr algn="l"/>
            <a:r>
              <a:rPr lang="en-GB" b="1" i="0" dirty="0">
                <a:solidFill>
                  <a:srgbClr val="ECECEC"/>
                </a:solidFill>
                <a:effectLst/>
                <a:highlight>
                  <a:srgbClr val="212121"/>
                </a:highlight>
                <a:latin typeface="Söhne"/>
              </a:rPr>
              <a:t>3. Redundancy and Reliability:</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Backup Systems:</a:t>
            </a:r>
            <a:r>
              <a:rPr lang="en-GB" b="0" i="0" dirty="0">
                <a:solidFill>
                  <a:srgbClr val="ECECEC"/>
                </a:solidFill>
                <a:effectLst/>
                <a:highlight>
                  <a:srgbClr val="212121"/>
                </a:highlight>
                <a:latin typeface="Söhne"/>
              </a:rPr>
              <a:t> Multiple AUVs ensure redundancy in data collection. If one vehicle fails or its data is compromised, others can fill in the gaps, ensuring continuity and reliability of the sampling mission.</a:t>
            </a:r>
          </a:p>
          <a:p>
            <a:pPr algn="l">
              <a:buFont typeface="Arial" panose="020B0604020202020204" pitchFamily="34" charset="0"/>
              <a:buChar char="•"/>
            </a:pPr>
            <a:r>
              <a:rPr lang="en-GB" b="1" i="0" dirty="0">
                <a:solidFill>
                  <a:srgbClr val="ECECEC"/>
                </a:solidFill>
                <a:effectLst/>
                <a:highlight>
                  <a:srgbClr val="212121"/>
                </a:highlight>
                <a:latin typeface="Söhne"/>
              </a:rPr>
              <a:t>Risk Distribution:</a:t>
            </a:r>
            <a:r>
              <a:rPr lang="en-GB" b="0" i="0" dirty="0">
                <a:solidFill>
                  <a:srgbClr val="ECECEC"/>
                </a:solidFill>
                <a:effectLst/>
                <a:highlight>
                  <a:srgbClr val="212121"/>
                </a:highlight>
                <a:latin typeface="Söhne"/>
              </a:rPr>
              <a:t> Distributing the risk among several units minimizes the impact of any single point of failure, which is crucial in remote and harsh ocean environments.</a:t>
            </a:r>
          </a:p>
          <a:p>
            <a:pPr algn="l"/>
            <a:r>
              <a:rPr lang="en-GB" b="1" i="0" dirty="0">
                <a:solidFill>
                  <a:srgbClr val="ECECEC"/>
                </a:solidFill>
                <a:effectLst/>
                <a:highlight>
                  <a:srgbClr val="212121"/>
                </a:highlight>
                <a:latin typeface="Söhne"/>
              </a:rPr>
              <a:t>4. Collaborative and Adaptive Sampling:</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Inter-AUV Communication:</a:t>
            </a:r>
            <a:r>
              <a:rPr lang="en-GB" b="0" i="0" dirty="0">
                <a:solidFill>
                  <a:srgbClr val="ECECEC"/>
                </a:solidFill>
                <a:effectLst/>
                <a:highlight>
                  <a:srgbClr val="212121"/>
                </a:highlight>
                <a:latin typeface="Söhne"/>
              </a:rPr>
              <a:t> AUVs can be equipped to communicate with each other, allowing for real-time data sharing and decision-making. This capability enables them to adapt their sampling strategies based on immediate findings from the group.</a:t>
            </a:r>
          </a:p>
          <a:p>
            <a:pPr algn="l">
              <a:buFont typeface="Arial" panose="020B0604020202020204" pitchFamily="34" charset="0"/>
              <a:buChar char="•"/>
            </a:pPr>
            <a:r>
              <a:rPr lang="en-GB" b="1" i="0" dirty="0">
                <a:solidFill>
                  <a:srgbClr val="ECECEC"/>
                </a:solidFill>
                <a:effectLst/>
                <a:highlight>
                  <a:srgbClr val="212121"/>
                </a:highlight>
                <a:latin typeface="Söhne"/>
              </a:rPr>
              <a:t>Layered Sampling Approaches:</a:t>
            </a:r>
            <a:r>
              <a:rPr lang="en-GB" b="0" i="0" dirty="0">
                <a:solidFill>
                  <a:srgbClr val="ECECEC"/>
                </a:solidFill>
                <a:effectLst/>
                <a:highlight>
                  <a:srgbClr val="212121"/>
                </a:highlight>
                <a:latin typeface="Söhne"/>
              </a:rPr>
              <a:t> Different AUVs can be assigned specific roles, such as varying depths or focusing on different parameters, enhancing the adaptiveness and thoroughness of the sampling strategy.</a:t>
            </a:r>
          </a:p>
          <a:p>
            <a:pPr algn="l"/>
            <a:r>
              <a:rPr lang="en-GB" b="1" i="0" dirty="0">
                <a:solidFill>
                  <a:srgbClr val="ECECEC"/>
                </a:solidFill>
                <a:effectLst/>
                <a:highlight>
                  <a:srgbClr val="212121"/>
                </a:highlight>
                <a:latin typeface="Söhne"/>
              </a:rPr>
              <a:t>5. Cost Efficiency and Safety:</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Cost-Effective Operations:</a:t>
            </a:r>
            <a:r>
              <a:rPr lang="en-GB" b="0" i="0" dirty="0">
                <a:solidFill>
                  <a:srgbClr val="ECECEC"/>
                </a:solidFill>
                <a:effectLst/>
                <a:highlight>
                  <a:srgbClr val="212121"/>
                </a:highlight>
                <a:latin typeface="Söhne"/>
              </a:rPr>
              <a:t> Using multiple AUVs can be more cost-effective over time compared to manned missions, especially in dangerous or inaccessible regions.</a:t>
            </a:r>
          </a:p>
          <a:p>
            <a:pPr algn="l">
              <a:buFont typeface="Arial" panose="020B0604020202020204" pitchFamily="34" charset="0"/>
              <a:buChar char="•"/>
            </a:pPr>
            <a:r>
              <a:rPr lang="en-GB" b="1" i="0" dirty="0">
                <a:solidFill>
                  <a:srgbClr val="ECECEC"/>
                </a:solidFill>
                <a:effectLst/>
                <a:highlight>
                  <a:srgbClr val="212121"/>
                </a:highlight>
                <a:latin typeface="Söhne"/>
              </a:rPr>
              <a:t>Enhanced Safety:</a:t>
            </a:r>
            <a:r>
              <a:rPr lang="en-GB" b="0" i="0" dirty="0">
                <a:solidFill>
                  <a:srgbClr val="ECECEC"/>
                </a:solidFill>
                <a:effectLst/>
                <a:highlight>
                  <a:srgbClr val="212121"/>
                </a:highlight>
                <a:latin typeface="Söhne"/>
              </a:rPr>
              <a:t> Reduces the need for human presence in potentially hazardous ocean front environments, thereby increasing safety and reducing operational risks.</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13</a:t>
            </a:fld>
            <a:endParaRPr lang="en-NO"/>
          </a:p>
        </p:txBody>
      </p:sp>
    </p:spTree>
    <p:extLst>
      <p:ext uri="{BB962C8B-B14F-4D97-AF65-F5344CB8AC3E}">
        <p14:creationId xmlns:p14="http://schemas.microsoft.com/office/powerpoint/2010/main" val="33036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NO" dirty="0"/>
              <a:t>ormation error function, </a:t>
            </a:r>
          </a:p>
          <a:p>
            <a:endParaRPr lang="en-NO" dirty="0"/>
          </a:p>
          <a:p>
            <a:r>
              <a:rPr lang="en-GB" dirty="0"/>
              <a:t>r – position vector</a:t>
            </a:r>
          </a:p>
          <a:p>
            <a:r>
              <a:rPr lang="en-GB" dirty="0"/>
              <a:t>R – orientation (angle of rotation in the plane)</a:t>
            </a:r>
            <a:endParaRPr lang="en-NO" dirty="0"/>
          </a:p>
          <a:p>
            <a:r>
              <a:rPr lang="en-NO" dirty="0"/>
              <a:t>k is scalar dilation factor</a:t>
            </a:r>
          </a:p>
          <a:p>
            <a:r>
              <a:rPr lang="en-GB" dirty="0"/>
              <a:t>P</a:t>
            </a:r>
            <a:r>
              <a:rPr lang="en-NO" dirty="0"/>
              <a:t>hi – to fix additional degrees of freedom</a:t>
            </a:r>
          </a:p>
        </p:txBody>
      </p:sp>
      <p:sp>
        <p:nvSpPr>
          <p:cNvPr id="4" name="Slide Number Placeholder 3"/>
          <p:cNvSpPr>
            <a:spLocks noGrp="1"/>
          </p:cNvSpPr>
          <p:nvPr>
            <p:ph type="sldNum" sz="quarter" idx="5"/>
          </p:nvPr>
        </p:nvSpPr>
        <p:spPr/>
        <p:txBody>
          <a:bodyPr/>
          <a:lstStyle/>
          <a:p>
            <a:fld id="{E62788E2-7A01-D94F-A69A-99201CD12588}" type="slidenum">
              <a:rPr lang="en-NO" smtClean="0"/>
              <a:t>17</a:t>
            </a:fld>
            <a:endParaRPr lang="en-NO"/>
          </a:p>
        </p:txBody>
      </p:sp>
    </p:spTree>
    <p:extLst>
      <p:ext uri="{BB962C8B-B14F-4D97-AF65-F5344CB8AC3E}">
        <p14:creationId xmlns:p14="http://schemas.microsoft.com/office/powerpoint/2010/main" val="222789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1, expands over time, center moving in a straight line in the horizontal direction but its orientation is fixed, this is independent of chiose of group mission</a:t>
            </a:r>
          </a:p>
          <a:p>
            <a:r>
              <a:rPr lang="en-NO" dirty="0"/>
              <a:t>2, each vehicle can measure any scalar environmental field T (temperature, salinity, biomass concentration). </a:t>
            </a:r>
          </a:p>
        </p:txBody>
      </p:sp>
      <p:sp>
        <p:nvSpPr>
          <p:cNvPr id="4" name="Slide Number Placeholder 3"/>
          <p:cNvSpPr>
            <a:spLocks noGrp="1"/>
          </p:cNvSpPr>
          <p:nvPr>
            <p:ph type="sldNum" sz="quarter" idx="5"/>
          </p:nvPr>
        </p:nvSpPr>
        <p:spPr/>
        <p:txBody>
          <a:bodyPr/>
          <a:lstStyle/>
          <a:p>
            <a:fld id="{E62788E2-7A01-D94F-A69A-99201CD12588}" type="slidenum">
              <a:rPr lang="en-NO" smtClean="0"/>
              <a:t>18</a:t>
            </a:fld>
            <a:endParaRPr lang="en-NO"/>
          </a:p>
        </p:txBody>
      </p:sp>
    </p:spTree>
    <p:extLst>
      <p:ext uri="{BB962C8B-B14F-4D97-AF65-F5344CB8AC3E}">
        <p14:creationId xmlns:p14="http://schemas.microsoft.com/office/powerpoint/2010/main" val="1804333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It can control the buoynacy to dive down to 100m</a:t>
            </a:r>
          </a:p>
          <a:p>
            <a:r>
              <a:rPr lang="en-NO" dirty="0"/>
              <a:t>The current is estimated based on the GPS fix and its estimated state</a:t>
            </a:r>
          </a:p>
          <a:p>
            <a:r>
              <a:rPr lang="en-GB" dirty="0"/>
              <a:t>N</a:t>
            </a:r>
            <a:r>
              <a:rPr lang="en-NO" dirty="0"/>
              <a:t>o data transmission happening underwater</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19</a:t>
            </a:fld>
            <a:endParaRPr lang="en-NO"/>
          </a:p>
        </p:txBody>
      </p:sp>
    </p:spTree>
    <p:extLst>
      <p:ext uri="{BB962C8B-B14F-4D97-AF65-F5344CB8AC3E}">
        <p14:creationId xmlns:p14="http://schemas.microsoft.com/office/powerpoint/2010/main" val="100706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20</a:t>
            </a:fld>
            <a:endParaRPr lang="en-NO"/>
          </a:p>
        </p:txBody>
      </p:sp>
    </p:spTree>
    <p:extLst>
      <p:ext uri="{BB962C8B-B14F-4D97-AF65-F5344CB8AC3E}">
        <p14:creationId xmlns:p14="http://schemas.microsoft.com/office/powerpoint/2010/main" val="2776540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23</a:t>
            </a:fld>
            <a:endParaRPr lang="en-NO"/>
          </a:p>
        </p:txBody>
      </p:sp>
    </p:spTree>
    <p:extLst>
      <p:ext uri="{BB962C8B-B14F-4D97-AF65-F5344CB8AC3E}">
        <p14:creationId xmlns:p14="http://schemas.microsoft.com/office/powerpoint/2010/main" val="1917112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24</a:t>
            </a:fld>
            <a:endParaRPr lang="en-NO"/>
          </a:p>
        </p:txBody>
      </p:sp>
    </p:spTree>
    <p:extLst>
      <p:ext uri="{BB962C8B-B14F-4D97-AF65-F5344CB8AC3E}">
        <p14:creationId xmlns:p14="http://schemas.microsoft.com/office/powerpoint/2010/main" val="1583482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Published March 2024</a:t>
            </a:r>
          </a:p>
        </p:txBody>
      </p:sp>
      <p:sp>
        <p:nvSpPr>
          <p:cNvPr id="4" name="Slide Number Placeholder 3"/>
          <p:cNvSpPr>
            <a:spLocks noGrp="1"/>
          </p:cNvSpPr>
          <p:nvPr>
            <p:ph type="sldNum" sz="quarter" idx="5"/>
          </p:nvPr>
        </p:nvSpPr>
        <p:spPr/>
        <p:txBody>
          <a:bodyPr/>
          <a:lstStyle/>
          <a:p>
            <a:fld id="{E62788E2-7A01-D94F-A69A-99201CD12588}" type="slidenum">
              <a:rPr lang="en-NO" smtClean="0"/>
              <a:t>25</a:t>
            </a:fld>
            <a:endParaRPr lang="en-NO"/>
          </a:p>
        </p:txBody>
      </p:sp>
    </p:spTree>
    <p:extLst>
      <p:ext uri="{BB962C8B-B14F-4D97-AF65-F5344CB8AC3E}">
        <p14:creationId xmlns:p14="http://schemas.microsoft.com/office/powerpoint/2010/main" val="1965742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a:t>
            </a:fld>
            <a:endParaRPr lang="en-NO"/>
          </a:p>
        </p:txBody>
      </p:sp>
    </p:spTree>
    <p:extLst>
      <p:ext uri="{BB962C8B-B14F-4D97-AF65-F5344CB8AC3E}">
        <p14:creationId xmlns:p14="http://schemas.microsoft.com/office/powerpoint/2010/main" val="199633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NO" dirty="0"/>
              <a:t>ij: travel time</a:t>
            </a:r>
          </a:p>
          <a:p>
            <a:r>
              <a:rPr lang="en-GB" dirty="0"/>
              <a:t>T</a:t>
            </a:r>
            <a:r>
              <a:rPr lang="en-NO" dirty="0"/>
              <a:t>au – time spent to access that node</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27</a:t>
            </a:fld>
            <a:endParaRPr lang="en-NO"/>
          </a:p>
        </p:txBody>
      </p:sp>
    </p:spTree>
    <p:extLst>
      <p:ext uri="{BB962C8B-B14F-4D97-AF65-F5344CB8AC3E}">
        <p14:creationId xmlns:p14="http://schemas.microsoft.com/office/powerpoint/2010/main" val="3612593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Generate a global partitioning first, then calculate the shortest path for one AUV, and then in the end, use GA to divide this giant route into small divisiions for more AUVs if applicable</a:t>
            </a:r>
          </a:p>
        </p:txBody>
      </p:sp>
      <p:sp>
        <p:nvSpPr>
          <p:cNvPr id="4" name="Slide Number Placeholder 3"/>
          <p:cNvSpPr>
            <a:spLocks noGrp="1"/>
          </p:cNvSpPr>
          <p:nvPr>
            <p:ph type="sldNum" sz="quarter" idx="5"/>
          </p:nvPr>
        </p:nvSpPr>
        <p:spPr/>
        <p:txBody>
          <a:bodyPr/>
          <a:lstStyle/>
          <a:p>
            <a:fld id="{E62788E2-7A01-D94F-A69A-99201CD12588}" type="slidenum">
              <a:rPr lang="en-NO" smtClean="0"/>
              <a:t>28</a:t>
            </a:fld>
            <a:endParaRPr lang="en-NO"/>
          </a:p>
        </p:txBody>
      </p:sp>
    </p:spTree>
    <p:extLst>
      <p:ext uri="{BB962C8B-B14F-4D97-AF65-F5344CB8AC3E}">
        <p14:creationId xmlns:p14="http://schemas.microsoft.com/office/powerpoint/2010/main" val="3762637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29</a:t>
            </a:fld>
            <a:endParaRPr lang="en-NO"/>
          </a:p>
        </p:txBody>
      </p:sp>
    </p:spTree>
    <p:extLst>
      <p:ext uri="{BB962C8B-B14F-4D97-AF65-F5344CB8AC3E}">
        <p14:creationId xmlns:p14="http://schemas.microsoft.com/office/powerpoint/2010/main" val="3688381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31</a:t>
            </a:fld>
            <a:endParaRPr lang="en-NO"/>
          </a:p>
        </p:txBody>
      </p:sp>
    </p:spTree>
    <p:extLst>
      <p:ext uri="{BB962C8B-B14F-4D97-AF65-F5344CB8AC3E}">
        <p14:creationId xmlns:p14="http://schemas.microsoft.com/office/powerpoint/2010/main" val="1092102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FTRP: five tier route planner</a:t>
            </a:r>
          </a:p>
          <a:p>
            <a:r>
              <a:rPr lang="en-NO" dirty="0"/>
              <a:t>ASPP: adaptive sampling path planner</a:t>
            </a:r>
          </a:p>
        </p:txBody>
      </p:sp>
      <p:sp>
        <p:nvSpPr>
          <p:cNvPr id="4" name="Slide Number Placeholder 3"/>
          <p:cNvSpPr>
            <a:spLocks noGrp="1"/>
          </p:cNvSpPr>
          <p:nvPr>
            <p:ph type="sldNum" sz="quarter" idx="5"/>
          </p:nvPr>
        </p:nvSpPr>
        <p:spPr/>
        <p:txBody>
          <a:bodyPr/>
          <a:lstStyle/>
          <a:p>
            <a:fld id="{E62788E2-7A01-D94F-A69A-99201CD12588}" type="slidenum">
              <a:rPr lang="en-NO" smtClean="0"/>
              <a:t>34</a:t>
            </a:fld>
            <a:endParaRPr lang="en-NO"/>
          </a:p>
        </p:txBody>
      </p:sp>
    </p:spTree>
    <p:extLst>
      <p:ext uri="{BB962C8B-B14F-4D97-AF65-F5344CB8AC3E}">
        <p14:creationId xmlns:p14="http://schemas.microsoft.com/office/powerpoint/2010/main" val="1180169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35</a:t>
            </a:fld>
            <a:endParaRPr lang="en-NO"/>
          </a:p>
        </p:txBody>
      </p:sp>
    </p:spTree>
    <p:extLst>
      <p:ext uri="{BB962C8B-B14F-4D97-AF65-F5344CB8AC3E}">
        <p14:creationId xmlns:p14="http://schemas.microsoft.com/office/powerpoint/2010/main" val="2313285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37</a:t>
            </a:fld>
            <a:endParaRPr lang="en-NO"/>
          </a:p>
        </p:txBody>
      </p:sp>
    </p:spTree>
    <p:extLst>
      <p:ext uri="{BB962C8B-B14F-4D97-AF65-F5344CB8AC3E}">
        <p14:creationId xmlns:p14="http://schemas.microsoft.com/office/powerpoint/2010/main" val="1203908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38</a:t>
            </a:fld>
            <a:endParaRPr lang="en-NO"/>
          </a:p>
        </p:txBody>
      </p:sp>
    </p:spTree>
    <p:extLst>
      <p:ext uri="{BB962C8B-B14F-4D97-AF65-F5344CB8AC3E}">
        <p14:creationId xmlns:p14="http://schemas.microsoft.com/office/powerpoint/2010/main" val="940299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40</a:t>
            </a:fld>
            <a:endParaRPr lang="en-NO"/>
          </a:p>
        </p:txBody>
      </p:sp>
    </p:spTree>
    <p:extLst>
      <p:ext uri="{BB962C8B-B14F-4D97-AF65-F5344CB8AC3E}">
        <p14:creationId xmlns:p14="http://schemas.microsoft.com/office/powerpoint/2010/main" val="3241191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t>
            </a:r>
            <a:r>
              <a:rPr lang="en-NO" dirty="0"/>
              <a:t>ertical temperature homogene</a:t>
            </a:r>
            <a:r>
              <a:rPr lang="en-GB" dirty="0"/>
              <a:t>it</a:t>
            </a:r>
            <a:r>
              <a:rPr lang="en-NO" dirty="0"/>
              <a:t>y index</a:t>
            </a:r>
          </a:p>
          <a:p>
            <a:r>
              <a:rPr lang="en-NO" dirty="0"/>
              <a:t>AUV moving either from upwelling into stratiofied or vice versa</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41</a:t>
            </a:fld>
            <a:endParaRPr lang="en-NO"/>
          </a:p>
        </p:txBody>
      </p:sp>
    </p:spTree>
    <p:extLst>
      <p:ext uri="{BB962C8B-B14F-4D97-AF65-F5344CB8AC3E}">
        <p14:creationId xmlns:p14="http://schemas.microsoft.com/office/powerpoint/2010/main" val="377887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1" i="0" dirty="0">
                <a:solidFill>
                  <a:srgbClr val="ECECEC"/>
                </a:solidFill>
                <a:effectLst/>
                <a:highlight>
                  <a:srgbClr val="212121"/>
                </a:highlight>
                <a:latin typeface="Söhne"/>
              </a:rPr>
              <a:t>Ocean fronts</a:t>
            </a:r>
            <a:r>
              <a:rPr lang="en-GB" b="0" i="0" dirty="0">
                <a:solidFill>
                  <a:srgbClr val="ECECEC"/>
                </a:solidFill>
                <a:effectLst/>
                <a:highlight>
                  <a:srgbClr val="212121"/>
                </a:highlight>
                <a:latin typeface="Söhne"/>
              </a:rPr>
              <a:t> are boundaries between two distinct water masses in the ocean, characterized by differences in temperature, salinity, and density.</a:t>
            </a:r>
          </a:p>
          <a:p>
            <a:pPr algn="l">
              <a:buFont typeface="Arial" panose="020B0604020202020204" pitchFamily="34" charset="0"/>
              <a:buChar char="•"/>
            </a:pPr>
            <a:r>
              <a:rPr lang="en-GB" b="0" i="0" dirty="0">
                <a:solidFill>
                  <a:srgbClr val="ECECEC"/>
                </a:solidFill>
                <a:effectLst/>
                <a:highlight>
                  <a:srgbClr val="212121"/>
                </a:highlight>
                <a:latin typeface="Söhne"/>
              </a:rPr>
              <a:t>These fronts are often marked by sharp changes in oceanic properties, leading to the formation of distinct water layers.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Importance of Ocean Fronts:</a:t>
            </a:r>
            <a:endParaRPr lang="en-GB" b="0" i="0" dirty="0">
              <a:solidFill>
                <a:srgbClr val="ECECEC"/>
              </a:solidFill>
              <a:effectLst/>
              <a:highlight>
                <a:srgbClr val="212121"/>
              </a:highlight>
              <a:latin typeface="Söhne"/>
            </a:endParaRPr>
          </a:p>
          <a:p>
            <a:pPr algn="l">
              <a:buFont typeface="+mj-lt"/>
              <a:buAutoNum type="arabicPeriod"/>
            </a:pPr>
            <a:r>
              <a:rPr lang="en-GB" b="1" i="0" dirty="0">
                <a:solidFill>
                  <a:srgbClr val="ECECEC"/>
                </a:solidFill>
                <a:effectLst/>
                <a:highlight>
                  <a:srgbClr val="212121"/>
                </a:highlight>
                <a:latin typeface="Söhne"/>
              </a:rPr>
              <a:t>Climate Regulation:</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Ocean fronts influence weather and climate patterns by affecting ocean currents and the distribution of heat across the planet.</a:t>
            </a:r>
          </a:p>
          <a:p>
            <a:pPr algn="l">
              <a:buFont typeface="+mj-lt"/>
              <a:buAutoNum type="arabicPeriod"/>
            </a:pPr>
            <a:r>
              <a:rPr lang="en-GB" b="1" i="0" dirty="0">
                <a:solidFill>
                  <a:srgbClr val="ECECEC"/>
                </a:solidFill>
                <a:effectLst/>
                <a:highlight>
                  <a:srgbClr val="212121"/>
                </a:highlight>
                <a:latin typeface="Söhne"/>
              </a:rPr>
              <a:t>Marine Biodiversity:</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Fronts are rich in nutrients, making them vital areas for marine life. They support diverse ecosystems, including many fish species, which thrive on the abundant food supply.</a:t>
            </a:r>
          </a:p>
          <a:p>
            <a:pPr algn="l">
              <a:buFont typeface="+mj-lt"/>
              <a:buAutoNum type="arabicPeriod"/>
            </a:pPr>
            <a:r>
              <a:rPr lang="en-GB" b="1" i="0" dirty="0">
                <a:solidFill>
                  <a:srgbClr val="ECECEC"/>
                </a:solidFill>
                <a:effectLst/>
                <a:highlight>
                  <a:srgbClr val="212121"/>
                </a:highlight>
                <a:latin typeface="Söhne"/>
              </a:rPr>
              <a:t>Ocean Circulation:</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They play a crucial role in the global ocean circulation system, which helps in the distribution of heat, nutrients, and gases across the oceans.</a:t>
            </a:r>
          </a:p>
          <a:p>
            <a:pPr algn="l">
              <a:buFont typeface="+mj-lt"/>
              <a:buAutoNum type="arabicPeriod"/>
            </a:pPr>
            <a:r>
              <a:rPr lang="en-GB" b="1" i="0" dirty="0">
                <a:solidFill>
                  <a:srgbClr val="ECECEC"/>
                </a:solidFill>
                <a:effectLst/>
                <a:highlight>
                  <a:srgbClr val="212121"/>
                </a:highlight>
                <a:latin typeface="Söhne"/>
              </a:rPr>
              <a:t>Commercial Significance:</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Fronts are key fishing zones due to the high productivity and aggregation of marine organisms, supporting local and global fishing industries.</a:t>
            </a:r>
          </a:p>
          <a:p>
            <a:pPr algn="l">
              <a:buFont typeface="+mj-lt"/>
              <a:buAutoNum type="arabicPeriod"/>
            </a:pPr>
            <a:r>
              <a:rPr lang="en-GB" b="1" i="0" dirty="0">
                <a:solidFill>
                  <a:srgbClr val="ECECEC"/>
                </a:solidFill>
                <a:effectLst/>
                <a:highlight>
                  <a:srgbClr val="212121"/>
                </a:highlight>
                <a:latin typeface="Söhne"/>
              </a:rPr>
              <a:t>Research and Monitoring:</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Studying ocean fronts helps scientists understand more about oceanic processes, aiding in the prediction of weather events and long-term climate changes.</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3</a:t>
            </a:fld>
            <a:endParaRPr lang="en-NO"/>
          </a:p>
        </p:txBody>
      </p:sp>
    </p:spTree>
    <p:extLst>
      <p:ext uri="{BB962C8B-B14F-4D97-AF65-F5344CB8AC3E}">
        <p14:creationId xmlns:p14="http://schemas.microsoft.com/office/powerpoint/2010/main" val="3573004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To compare two methods: VTHI and lateral gradient, history data from May 1, 2017 is used</a:t>
            </a:r>
          </a:p>
          <a:p>
            <a:endParaRPr lang="en-NO" dirty="0"/>
          </a:p>
          <a:p>
            <a:r>
              <a:rPr lang="en-GB" dirty="0"/>
              <a:t>W</a:t>
            </a:r>
            <a:r>
              <a:rPr lang="en-NO" dirty="0"/>
              <a:t>arm, fresh to the west, cold salty to the east</a:t>
            </a:r>
          </a:p>
          <a:p>
            <a:endParaRPr lang="en-NO" dirty="0"/>
          </a:p>
          <a:p>
            <a:r>
              <a:rPr lang="en-NO" dirty="0"/>
              <a:t>Clearly a large gradient has been observed</a:t>
            </a:r>
          </a:p>
        </p:txBody>
      </p:sp>
      <p:sp>
        <p:nvSpPr>
          <p:cNvPr id="4" name="Slide Number Placeholder 3"/>
          <p:cNvSpPr>
            <a:spLocks noGrp="1"/>
          </p:cNvSpPr>
          <p:nvPr>
            <p:ph type="sldNum" sz="quarter" idx="5"/>
          </p:nvPr>
        </p:nvSpPr>
        <p:spPr/>
        <p:txBody>
          <a:bodyPr/>
          <a:lstStyle/>
          <a:p>
            <a:fld id="{E62788E2-7A01-D94F-A69A-99201CD12588}" type="slidenum">
              <a:rPr lang="en-NO" smtClean="0"/>
              <a:t>42</a:t>
            </a:fld>
            <a:endParaRPr lang="en-NO"/>
          </a:p>
        </p:txBody>
      </p:sp>
    </p:spTree>
    <p:extLst>
      <p:ext uri="{BB962C8B-B14F-4D97-AF65-F5344CB8AC3E}">
        <p14:creationId xmlns:p14="http://schemas.microsoft.com/office/powerpoint/2010/main" val="3111534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47</a:t>
            </a:fld>
            <a:endParaRPr lang="en-NO"/>
          </a:p>
        </p:txBody>
      </p:sp>
    </p:spTree>
    <p:extLst>
      <p:ext uri="{BB962C8B-B14F-4D97-AF65-F5344CB8AC3E}">
        <p14:creationId xmlns:p14="http://schemas.microsoft.com/office/powerpoint/2010/main" val="30734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ECECEC"/>
                </a:solidFill>
                <a:effectLst/>
                <a:highlight>
                  <a:srgbClr val="212121"/>
                </a:highlight>
                <a:latin typeface="Söhne"/>
              </a:rPr>
              <a:t>Upwelling</a:t>
            </a:r>
            <a:r>
              <a:rPr lang="en-GB" b="0" i="0" dirty="0">
                <a:solidFill>
                  <a:srgbClr val="ECECEC"/>
                </a:solidFill>
                <a:effectLst/>
                <a:highlight>
                  <a:srgbClr val="212121"/>
                </a:highlight>
                <a:latin typeface="Söhne"/>
              </a:rPr>
              <a:t> is a process where deep, cold, and nutrient-rich water rises to the surface of the ocean. This phenomenon typically occurs along coastlines and is driven by wind.</a:t>
            </a:r>
          </a:p>
          <a:p>
            <a:endParaRPr lang="en-NO" dirty="0"/>
          </a:p>
          <a:p>
            <a:endParaRPr lang="en-NO" dirty="0"/>
          </a:p>
          <a:p>
            <a:pPr algn="l"/>
            <a:r>
              <a:rPr lang="en-GB" b="1" i="0" dirty="0">
                <a:solidFill>
                  <a:srgbClr val="ECECEC"/>
                </a:solidFill>
                <a:effectLst/>
                <a:highlight>
                  <a:srgbClr val="212121"/>
                </a:highlight>
                <a:latin typeface="Söhne"/>
              </a:rPr>
              <a:t>Mechanisms of Upwelling:</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0" i="0" dirty="0">
                <a:solidFill>
                  <a:srgbClr val="ECECEC"/>
                </a:solidFill>
                <a:effectLst/>
                <a:highlight>
                  <a:srgbClr val="212121"/>
                </a:highlight>
                <a:latin typeface="Söhne"/>
              </a:rPr>
              <a:t>Winds blowing across the ocean surface push water away. Due to the Coriolis effect, water is replaced by water from below, which is colder and contains higher concentrations of nutrients.</a:t>
            </a:r>
          </a:p>
          <a:p>
            <a:endParaRPr lang="en-NO" dirty="0"/>
          </a:p>
          <a:p>
            <a:endParaRPr lang="en-NO" dirty="0"/>
          </a:p>
          <a:p>
            <a:pPr algn="l"/>
            <a:r>
              <a:rPr lang="en-GB" b="1" i="0" dirty="0">
                <a:solidFill>
                  <a:srgbClr val="ECECEC"/>
                </a:solidFill>
                <a:effectLst/>
                <a:highlight>
                  <a:srgbClr val="212121"/>
                </a:highlight>
                <a:latin typeface="Söhne"/>
              </a:rPr>
              <a:t>Importance of Upwelling:</a:t>
            </a:r>
            <a:endParaRPr lang="en-GB" b="0" i="0" dirty="0">
              <a:solidFill>
                <a:srgbClr val="ECECEC"/>
              </a:solidFill>
              <a:effectLst/>
              <a:highlight>
                <a:srgbClr val="212121"/>
              </a:highlight>
              <a:latin typeface="Söhne"/>
            </a:endParaRPr>
          </a:p>
          <a:p>
            <a:pPr algn="l">
              <a:buFont typeface="+mj-lt"/>
              <a:buAutoNum type="arabicPeriod"/>
            </a:pPr>
            <a:r>
              <a:rPr lang="en-GB" b="1" i="0" dirty="0">
                <a:solidFill>
                  <a:srgbClr val="ECECEC"/>
                </a:solidFill>
                <a:effectLst/>
                <a:highlight>
                  <a:srgbClr val="212121"/>
                </a:highlight>
                <a:latin typeface="Söhne"/>
              </a:rPr>
              <a:t>Marine Ecosystems:</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Upwelling zones are some of the most biologically productive waters in the ocean. The influx of nutrient-rich water supports the growth of phytoplankton, which serves as the base of the marine food web.</a:t>
            </a:r>
          </a:p>
          <a:p>
            <a:pPr algn="l">
              <a:buFont typeface="+mj-lt"/>
              <a:buAutoNum type="arabicPeriod"/>
            </a:pPr>
            <a:r>
              <a:rPr lang="en-GB" b="1" i="0" dirty="0">
                <a:solidFill>
                  <a:srgbClr val="ECECEC"/>
                </a:solidFill>
                <a:effectLst/>
                <a:highlight>
                  <a:srgbClr val="212121"/>
                </a:highlight>
                <a:latin typeface="Söhne"/>
              </a:rPr>
              <a:t>Fisheries:</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Many of the world’s major fisheries are located in upwelling regions due to the high productivity of these waters. Species such as sardines and anchovies thrive in these conditions, supporting large commercial fisheries.</a:t>
            </a:r>
          </a:p>
          <a:p>
            <a:pPr algn="l">
              <a:buFont typeface="+mj-lt"/>
              <a:buAutoNum type="arabicPeriod"/>
            </a:pPr>
            <a:r>
              <a:rPr lang="en-GB" b="1" i="0" dirty="0">
                <a:solidFill>
                  <a:srgbClr val="ECECEC"/>
                </a:solidFill>
                <a:effectLst/>
                <a:highlight>
                  <a:srgbClr val="212121"/>
                </a:highlight>
                <a:latin typeface="Söhne"/>
              </a:rPr>
              <a:t>Climate Impact:</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Upwelling regions contribute to global carbon cycles. Phytoplankton in these areas absorb CO2 during photosynthesis, playing a significant role in the sequestration of carbon and impacting global climate.</a:t>
            </a:r>
          </a:p>
          <a:p>
            <a:pPr algn="l">
              <a:buFont typeface="+mj-lt"/>
              <a:buAutoNum type="arabicPeriod"/>
            </a:pPr>
            <a:r>
              <a:rPr lang="en-GB" b="1" i="0" dirty="0">
                <a:solidFill>
                  <a:srgbClr val="ECECEC"/>
                </a:solidFill>
                <a:effectLst/>
                <a:highlight>
                  <a:srgbClr val="212121"/>
                </a:highlight>
                <a:latin typeface="Söhne"/>
              </a:rPr>
              <a:t>Biodiversity:</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The abundance of nutrients leads to high biodiversity. Upwelling areas support a wide variety of marine species, making them crucial for conservation efforts.</a:t>
            </a:r>
          </a:p>
          <a:p>
            <a:pPr algn="l">
              <a:buFont typeface="+mj-lt"/>
              <a:buAutoNum type="arabicPeriod"/>
            </a:pPr>
            <a:r>
              <a:rPr lang="en-GB" b="1" i="0" dirty="0">
                <a:solidFill>
                  <a:srgbClr val="ECECEC"/>
                </a:solidFill>
                <a:effectLst/>
                <a:highlight>
                  <a:srgbClr val="212121"/>
                </a:highlight>
                <a:latin typeface="Söhne"/>
              </a:rPr>
              <a:t>Local Economies:</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Coastal communities often depend on upwelling regions for their livelihoods through fishing, tourism, and other marine-related industries.</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4</a:t>
            </a:fld>
            <a:endParaRPr lang="en-NO"/>
          </a:p>
        </p:txBody>
      </p:sp>
    </p:spTree>
    <p:extLst>
      <p:ext uri="{BB962C8B-B14F-4D97-AF65-F5344CB8AC3E}">
        <p14:creationId xmlns:p14="http://schemas.microsoft.com/office/powerpoint/2010/main" val="1476124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CECEC"/>
                </a:solidFill>
                <a:effectLst/>
                <a:highlight>
                  <a:srgbClr val="212121"/>
                </a:highlight>
                <a:latin typeface="Söhne"/>
              </a:rPr>
              <a:t>A </a:t>
            </a:r>
            <a:r>
              <a:rPr lang="en-GB" b="1" i="0" dirty="0">
                <a:solidFill>
                  <a:srgbClr val="ECECEC"/>
                </a:solidFill>
                <a:effectLst/>
                <a:highlight>
                  <a:srgbClr val="212121"/>
                </a:highlight>
                <a:latin typeface="Söhne"/>
              </a:rPr>
              <a:t>surface plume</a:t>
            </a:r>
            <a:r>
              <a:rPr lang="en-GB" b="0" i="0" dirty="0">
                <a:solidFill>
                  <a:srgbClr val="ECECEC"/>
                </a:solidFill>
                <a:effectLst/>
                <a:highlight>
                  <a:srgbClr val="212121"/>
                </a:highlight>
                <a:latin typeface="Söhne"/>
              </a:rPr>
              <a:t> refers to the area where freshwater from rivers mixes with saltwater in the ocean. This mixing creates a distinct body of water that is different in temperature, salinity, and often in </a:t>
            </a:r>
            <a:r>
              <a:rPr lang="en-GB" b="0" i="0" dirty="0" err="1">
                <a:solidFill>
                  <a:srgbClr val="ECECEC"/>
                </a:solidFill>
                <a:effectLst/>
                <a:highlight>
                  <a:srgbClr val="212121"/>
                </a:highlight>
                <a:latin typeface="Söhne"/>
              </a:rPr>
              <a:t>color</a:t>
            </a:r>
            <a:r>
              <a:rPr lang="en-GB" b="0" i="0" dirty="0">
                <a:solidFill>
                  <a:srgbClr val="ECECEC"/>
                </a:solidFill>
                <a:effectLst/>
                <a:highlight>
                  <a:srgbClr val="212121"/>
                </a:highlight>
                <a:latin typeface="Söhne"/>
              </a:rPr>
              <a:t> from the surrounding seawater.</a:t>
            </a:r>
          </a:p>
          <a:p>
            <a:endParaRPr lang="en-NO" dirty="0"/>
          </a:p>
          <a:p>
            <a:pPr algn="l">
              <a:buFont typeface="Arial" panose="020B0604020202020204" pitchFamily="34" charset="0"/>
              <a:buChar char="•"/>
            </a:pPr>
            <a:r>
              <a:rPr lang="en-GB" b="0" i="0" dirty="0">
                <a:solidFill>
                  <a:srgbClr val="ECECEC"/>
                </a:solidFill>
                <a:effectLst/>
                <a:highlight>
                  <a:srgbClr val="212121"/>
                </a:highlight>
                <a:latin typeface="Söhne"/>
              </a:rPr>
              <a:t>These plumes can spread far into the ocean, depending on river discharge rates, prevailing winds, and ocean currents.</a:t>
            </a:r>
          </a:p>
          <a:p>
            <a:br>
              <a:rPr lang="en-GB" dirty="0"/>
            </a:br>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5</a:t>
            </a:fld>
            <a:endParaRPr lang="en-NO"/>
          </a:p>
        </p:txBody>
      </p:sp>
    </p:spTree>
    <p:extLst>
      <p:ext uri="{BB962C8B-B14F-4D97-AF65-F5344CB8AC3E}">
        <p14:creationId xmlns:p14="http://schemas.microsoft.com/office/powerpoint/2010/main" val="15333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1" i="0" dirty="0">
                <a:solidFill>
                  <a:srgbClr val="ECECEC"/>
                </a:solidFill>
                <a:effectLst/>
                <a:highlight>
                  <a:srgbClr val="212121"/>
                </a:highlight>
                <a:latin typeface="Söhne"/>
              </a:rPr>
              <a:t>Thermohaline circulation</a:t>
            </a:r>
            <a:r>
              <a:rPr lang="en-GB" b="0" i="0" dirty="0">
                <a:solidFill>
                  <a:srgbClr val="ECECEC"/>
                </a:solidFill>
                <a:effectLst/>
                <a:highlight>
                  <a:srgbClr val="212121"/>
                </a:highlight>
                <a:latin typeface="Söhne"/>
              </a:rPr>
              <a:t> refers to a part of the large-scale ocean circulation that is driven by global density gradients created by surface heat and freshwater fluxes. The term "thermohaline" combines "</a:t>
            </a:r>
            <a:r>
              <a:rPr lang="en-GB" b="0" i="0" dirty="0" err="1">
                <a:solidFill>
                  <a:srgbClr val="ECECEC"/>
                </a:solidFill>
                <a:effectLst/>
                <a:highlight>
                  <a:srgbClr val="212121"/>
                </a:highlight>
                <a:latin typeface="Söhne"/>
              </a:rPr>
              <a:t>thermo</a:t>
            </a:r>
            <a:r>
              <a:rPr lang="en-GB" b="0" i="0" dirty="0">
                <a:solidFill>
                  <a:srgbClr val="ECECEC"/>
                </a:solidFill>
                <a:effectLst/>
                <a:highlight>
                  <a:srgbClr val="212121"/>
                </a:highlight>
                <a:latin typeface="Söhne"/>
              </a:rPr>
              <a:t>" (heat) and "</a:t>
            </a:r>
            <a:r>
              <a:rPr lang="en-GB" b="0" i="0" dirty="0" err="1">
                <a:solidFill>
                  <a:srgbClr val="ECECEC"/>
                </a:solidFill>
                <a:effectLst/>
                <a:highlight>
                  <a:srgbClr val="212121"/>
                </a:highlight>
                <a:latin typeface="Söhne"/>
              </a:rPr>
              <a:t>haline</a:t>
            </a:r>
            <a:r>
              <a:rPr lang="en-GB" b="0" i="0" dirty="0">
                <a:solidFill>
                  <a:srgbClr val="ECECEC"/>
                </a:solidFill>
                <a:effectLst/>
                <a:highlight>
                  <a:srgbClr val="212121"/>
                </a:highlight>
                <a:latin typeface="Söhne"/>
              </a:rPr>
              <a:t>" (salt), which together determine the density of sea water.</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Mechanism of Thermohaline Circulation:</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0" i="0" dirty="0">
                <a:solidFill>
                  <a:srgbClr val="ECECEC"/>
                </a:solidFill>
                <a:effectLst/>
                <a:highlight>
                  <a:srgbClr val="212121"/>
                </a:highlight>
                <a:latin typeface="Söhne"/>
              </a:rPr>
              <a:t>Water density variations, which are influenced by temperature and salinity, drive this circulation. Cold, salty water is dense and sinks, while warm, less salty water is less dense and rises.</a:t>
            </a:r>
          </a:p>
          <a:p>
            <a:endParaRPr lang="en-GB" dirty="0"/>
          </a:p>
          <a:p>
            <a:pPr algn="l"/>
            <a:r>
              <a:rPr lang="en-GB" b="1" i="0" dirty="0">
                <a:solidFill>
                  <a:srgbClr val="ECECEC"/>
                </a:solidFill>
                <a:effectLst/>
                <a:highlight>
                  <a:srgbClr val="212121"/>
                </a:highlight>
                <a:latin typeface="Söhne"/>
              </a:rPr>
              <a:t>Importance of Thermohaline Circulation:</a:t>
            </a:r>
            <a:endParaRPr lang="en-GB" b="0" i="0" dirty="0">
              <a:solidFill>
                <a:srgbClr val="ECECEC"/>
              </a:solidFill>
              <a:effectLst/>
              <a:highlight>
                <a:srgbClr val="212121"/>
              </a:highlight>
              <a:latin typeface="Söhne"/>
            </a:endParaRPr>
          </a:p>
          <a:p>
            <a:pPr algn="l">
              <a:buFont typeface="+mj-lt"/>
              <a:buAutoNum type="arabicPeriod"/>
            </a:pPr>
            <a:r>
              <a:rPr lang="en-GB" b="1" i="0" dirty="0">
                <a:solidFill>
                  <a:srgbClr val="ECECEC"/>
                </a:solidFill>
                <a:effectLst/>
                <a:highlight>
                  <a:srgbClr val="212121"/>
                </a:highlight>
                <a:latin typeface="Söhne"/>
              </a:rPr>
              <a:t>Global Climate Regulation:</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Thermohaline circulation helps distribute heat and energy around the earth’s oceans, influencing global climate and weather patterns.</a:t>
            </a:r>
          </a:p>
          <a:p>
            <a:pPr algn="l">
              <a:buFont typeface="+mj-lt"/>
              <a:buAutoNum type="arabicPeriod"/>
            </a:pPr>
            <a:r>
              <a:rPr lang="en-GB" b="1" i="0" dirty="0">
                <a:solidFill>
                  <a:srgbClr val="ECECEC"/>
                </a:solidFill>
                <a:effectLst/>
                <a:highlight>
                  <a:srgbClr val="212121"/>
                </a:highlight>
                <a:latin typeface="Söhne"/>
              </a:rPr>
              <a:t>Nutrient and Gas Exchange:</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This circulation promotes the deep ocean mixing, which brings oxygen from the surface to the depths and helps cycle nutrients across marine ecosystems.</a:t>
            </a:r>
          </a:p>
          <a:p>
            <a:pPr algn="l">
              <a:buFont typeface="+mj-lt"/>
              <a:buAutoNum type="arabicPeriod"/>
            </a:pPr>
            <a:r>
              <a:rPr lang="en-GB" b="1" i="0" dirty="0">
                <a:solidFill>
                  <a:srgbClr val="ECECEC"/>
                </a:solidFill>
                <a:effectLst/>
                <a:highlight>
                  <a:srgbClr val="212121"/>
                </a:highlight>
                <a:latin typeface="Söhne"/>
              </a:rPr>
              <a:t>Carbon Cycle:</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By transporting carbon-rich water from the surface to the deep ocean, thermohaline circulation plays a critical role in the global carbon cycle, affecting atmospheric carbon dioxide levels and global warming.</a:t>
            </a:r>
          </a:p>
          <a:p>
            <a:pPr algn="l">
              <a:buFont typeface="+mj-lt"/>
              <a:buAutoNum type="arabicPeriod"/>
            </a:pPr>
            <a:r>
              <a:rPr lang="en-GB" b="1" i="0" dirty="0">
                <a:solidFill>
                  <a:srgbClr val="ECECEC"/>
                </a:solidFill>
                <a:effectLst/>
                <a:highlight>
                  <a:srgbClr val="212121"/>
                </a:highlight>
                <a:latin typeface="Söhne"/>
              </a:rPr>
              <a:t>Impact on Marine Life:</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The movement of nutrient-rich water supports marine biodiversity, particularly in deeper ocean layers that rely on surface-derived nutrients.</a:t>
            </a:r>
          </a:p>
          <a:p>
            <a:pPr algn="l">
              <a:buFont typeface="+mj-lt"/>
              <a:buAutoNum type="arabicPeriod"/>
            </a:pPr>
            <a:r>
              <a:rPr lang="en-GB" b="1" i="0" dirty="0">
                <a:solidFill>
                  <a:srgbClr val="ECECEC"/>
                </a:solidFill>
                <a:effectLst/>
                <a:highlight>
                  <a:srgbClr val="212121"/>
                </a:highlight>
                <a:latin typeface="Söhne"/>
              </a:rPr>
              <a:t>Influence on Weather Systems:</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Changes in thermohaline circulation can influence weather systems, potentially leading to significant climatic changes, such as colder winters in Europe if the North Atlantic circulation weakens.</a:t>
            </a:r>
          </a:p>
          <a:p>
            <a:br>
              <a:rPr lang="en-GB" dirty="0"/>
            </a:br>
            <a:br>
              <a:rPr lang="en-GB" dirty="0"/>
            </a:br>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6</a:t>
            </a:fld>
            <a:endParaRPr lang="en-NO"/>
          </a:p>
        </p:txBody>
      </p:sp>
    </p:spTree>
    <p:extLst>
      <p:ext uri="{BB962C8B-B14F-4D97-AF65-F5344CB8AC3E}">
        <p14:creationId xmlns:p14="http://schemas.microsoft.com/office/powerpoint/2010/main" val="360971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ECECEC"/>
                </a:solidFill>
                <a:effectLst/>
                <a:highlight>
                  <a:srgbClr val="212121"/>
                </a:highlight>
                <a:latin typeface="Söhne"/>
              </a:rPr>
              <a:t>Hydrothermal vents</a:t>
            </a:r>
            <a:r>
              <a:rPr lang="en-GB" b="0" i="0" dirty="0">
                <a:solidFill>
                  <a:srgbClr val="ECECEC"/>
                </a:solidFill>
                <a:effectLst/>
                <a:highlight>
                  <a:srgbClr val="212121"/>
                </a:highlight>
                <a:latin typeface="Söhne"/>
              </a:rPr>
              <a:t> are openings in the seafloor where geothermally heated water is released into the ocean. These vents are typically found near volcanically active places, areas where tectonic plates are moving apart, ocean basins, and hotspots.</a:t>
            </a:r>
          </a:p>
          <a:p>
            <a:endParaRPr lang="en-NO" dirty="0"/>
          </a:p>
          <a:p>
            <a:pPr algn="l"/>
            <a:r>
              <a:rPr lang="en-GB" b="1" i="0" dirty="0">
                <a:solidFill>
                  <a:srgbClr val="ECECEC"/>
                </a:solidFill>
                <a:effectLst/>
                <a:highlight>
                  <a:srgbClr val="212121"/>
                </a:highlight>
                <a:latin typeface="Söhne"/>
              </a:rPr>
              <a:t>Characteristics of Hydrothermal Vents: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0" i="0" dirty="0">
                <a:solidFill>
                  <a:srgbClr val="ECECEC"/>
                </a:solidFill>
                <a:effectLst/>
                <a:highlight>
                  <a:srgbClr val="212121"/>
                </a:highlight>
                <a:latin typeface="Söhne"/>
              </a:rPr>
              <a:t>Water at these vents can reach temperatures of over 400°C (752°F). Despite this extreme heat, the high pressure at these depths prevents the water from boiling.</a:t>
            </a:r>
          </a:p>
          <a:p>
            <a:pPr algn="l">
              <a:buFont typeface="Arial" panose="020B0604020202020204" pitchFamily="34" charset="0"/>
              <a:buChar char="•"/>
            </a:pPr>
            <a:r>
              <a:rPr lang="en-GB" b="0" i="0" dirty="0">
                <a:solidFill>
                  <a:srgbClr val="ECECEC"/>
                </a:solidFill>
                <a:effectLst/>
                <a:highlight>
                  <a:srgbClr val="212121"/>
                </a:highlight>
                <a:latin typeface="Söhne"/>
              </a:rPr>
              <a:t>Vents emit jets of mineral-rich water, which cool upon contact with ocean water, precipitating minerals that form distinctive chimney-like structures.</a:t>
            </a:r>
          </a:p>
          <a:p>
            <a:endParaRPr lang="en-NO" dirty="0"/>
          </a:p>
          <a:p>
            <a:pPr algn="l">
              <a:buFont typeface="+mj-lt"/>
              <a:buAutoNum type="arabicPeriod"/>
            </a:pPr>
            <a:r>
              <a:rPr lang="en-GB" b="1" i="0" dirty="0">
                <a:solidFill>
                  <a:srgbClr val="ECECEC"/>
                </a:solidFill>
                <a:effectLst/>
                <a:highlight>
                  <a:srgbClr val="212121"/>
                </a:highlight>
                <a:latin typeface="Söhne"/>
              </a:rPr>
              <a:t>Unique Ecosystems:</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Hydrothermal vents host unique ecosystems that do not rely on sunlight for energy. Instead, bacteria and archaea at these vents perform chemosynthesis, using vent chemicals like hydrogen </a:t>
            </a:r>
            <a:r>
              <a:rPr lang="en-GB" b="0" i="0" dirty="0" err="1">
                <a:solidFill>
                  <a:srgbClr val="ECECEC"/>
                </a:solidFill>
                <a:effectLst/>
                <a:highlight>
                  <a:srgbClr val="212121"/>
                </a:highlight>
                <a:latin typeface="Söhne"/>
              </a:rPr>
              <a:t>sulfide</a:t>
            </a:r>
            <a:r>
              <a:rPr lang="en-GB" b="0" i="0" dirty="0">
                <a:solidFill>
                  <a:srgbClr val="ECECEC"/>
                </a:solidFill>
                <a:effectLst/>
                <a:highlight>
                  <a:srgbClr val="212121"/>
                </a:highlight>
                <a:latin typeface="Söhne"/>
              </a:rPr>
              <a:t> to create organic material.</a:t>
            </a:r>
          </a:p>
          <a:p>
            <a:pPr marL="742950" lvl="1" indent="-285750" algn="l">
              <a:buFont typeface="+mj-lt"/>
              <a:buAutoNum type="arabicPeriod"/>
            </a:pPr>
            <a:r>
              <a:rPr lang="en-GB" b="0" i="0" dirty="0">
                <a:solidFill>
                  <a:srgbClr val="ECECEC"/>
                </a:solidFill>
                <a:effectLst/>
                <a:highlight>
                  <a:srgbClr val="212121"/>
                </a:highlight>
                <a:latin typeface="Söhne"/>
              </a:rPr>
              <a:t>These bacteria are the base of the food web, supporting a diverse array of life, including giant tube worms, clams, and unique fish species.</a:t>
            </a:r>
          </a:p>
          <a:p>
            <a:pPr algn="l">
              <a:buFont typeface="+mj-lt"/>
              <a:buAutoNum type="arabicPeriod"/>
            </a:pPr>
            <a:r>
              <a:rPr lang="en-GB" b="1" i="0" dirty="0">
                <a:solidFill>
                  <a:srgbClr val="ECECEC"/>
                </a:solidFill>
                <a:effectLst/>
                <a:highlight>
                  <a:srgbClr val="212121"/>
                </a:highlight>
                <a:latin typeface="Söhne"/>
              </a:rPr>
              <a:t>Biological Research:</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Vent organisms are adapted to extreme conditions, offering insights into the limits of life and informing the study of extremophiles. This research can help us understand life's potential on other celestial bodies, such as moons and planets where similar conditions may exist.</a:t>
            </a:r>
          </a:p>
          <a:p>
            <a:pPr algn="l">
              <a:buFont typeface="+mj-lt"/>
              <a:buAutoNum type="arabicPeriod"/>
            </a:pPr>
            <a:r>
              <a:rPr lang="en-GB" b="1" i="0" dirty="0">
                <a:solidFill>
                  <a:srgbClr val="ECECEC"/>
                </a:solidFill>
                <a:effectLst/>
                <a:highlight>
                  <a:srgbClr val="212121"/>
                </a:highlight>
                <a:latin typeface="Söhne"/>
              </a:rPr>
              <a:t>Mineral Deposits:</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Hydrothermal vents are significant sources of minerals, including copper, gold, and other valuable metals. These deposits are formed from the precipitation of dissolved minerals in vent fluids.</a:t>
            </a:r>
          </a:p>
          <a:p>
            <a:pPr algn="l">
              <a:buFont typeface="+mj-lt"/>
              <a:buAutoNum type="arabicPeriod"/>
            </a:pPr>
            <a:r>
              <a:rPr lang="en-GB" b="1" i="0" dirty="0">
                <a:solidFill>
                  <a:srgbClr val="ECECEC"/>
                </a:solidFill>
                <a:effectLst/>
                <a:highlight>
                  <a:srgbClr val="212121"/>
                </a:highlight>
                <a:latin typeface="Söhne"/>
              </a:rPr>
              <a:t>Earth's Geochemical Cycles:</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Vents play a crucial role in the geochemical cycling of </a:t>
            </a:r>
            <a:r>
              <a:rPr lang="en-GB" b="0" i="0" dirty="0" err="1">
                <a:solidFill>
                  <a:srgbClr val="ECECEC"/>
                </a:solidFill>
                <a:effectLst/>
                <a:highlight>
                  <a:srgbClr val="212121"/>
                </a:highlight>
                <a:latin typeface="Söhne"/>
              </a:rPr>
              <a:t>sulfur</a:t>
            </a:r>
            <a:r>
              <a:rPr lang="en-GB" b="0" i="0" dirty="0">
                <a:solidFill>
                  <a:srgbClr val="ECECEC"/>
                </a:solidFill>
                <a:effectLst/>
                <a:highlight>
                  <a:srgbClr val="212121"/>
                </a:highlight>
                <a:latin typeface="Söhne"/>
              </a:rPr>
              <a:t>, carbon, and other elements, affecting their distribution and abundance in the ocean.</a:t>
            </a:r>
          </a:p>
          <a:p>
            <a:pPr algn="l">
              <a:buFont typeface="+mj-lt"/>
              <a:buAutoNum type="arabicPeriod"/>
            </a:pPr>
            <a:r>
              <a:rPr lang="en-GB" b="1" i="0" dirty="0">
                <a:solidFill>
                  <a:srgbClr val="ECECEC"/>
                </a:solidFill>
                <a:effectLst/>
                <a:highlight>
                  <a:srgbClr val="212121"/>
                </a:highlight>
                <a:latin typeface="Söhne"/>
              </a:rPr>
              <a:t>Climate Change Insights:</a:t>
            </a:r>
            <a:endParaRPr lang="en-GB" b="0" i="0" dirty="0">
              <a:solidFill>
                <a:srgbClr val="ECECEC"/>
              </a:solidFill>
              <a:effectLst/>
              <a:highlight>
                <a:srgbClr val="212121"/>
              </a:highlight>
              <a:latin typeface="Söhne"/>
            </a:endParaRPr>
          </a:p>
          <a:p>
            <a:pPr marL="742950" lvl="1" indent="-285750" algn="l">
              <a:buFont typeface="+mj-lt"/>
              <a:buAutoNum type="arabicPeriod"/>
            </a:pPr>
            <a:r>
              <a:rPr lang="en-GB" b="0" i="0" dirty="0">
                <a:solidFill>
                  <a:srgbClr val="ECECEC"/>
                </a:solidFill>
                <a:effectLst/>
                <a:highlight>
                  <a:srgbClr val="212121"/>
                </a:highlight>
                <a:latin typeface="Söhne"/>
              </a:rPr>
              <a:t>Studying hydrothermal vents helps scientists understand past climate conditions through the analysis of isotopes and trace metals in vent deposits.</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7</a:t>
            </a:fld>
            <a:endParaRPr lang="en-NO"/>
          </a:p>
        </p:txBody>
      </p:sp>
    </p:spTree>
    <p:extLst>
      <p:ext uri="{BB962C8B-B14F-4D97-AF65-F5344CB8AC3E}">
        <p14:creationId xmlns:p14="http://schemas.microsoft.com/office/powerpoint/2010/main" val="197786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ECECEC"/>
                </a:solidFill>
                <a:effectLst/>
                <a:highlight>
                  <a:srgbClr val="212121"/>
                </a:highlight>
                <a:latin typeface="Söhne"/>
              </a:rPr>
              <a:t>1. Satellite Imaging</a:t>
            </a: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Pros: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Global Coverage:</a:t>
            </a:r>
            <a:r>
              <a:rPr lang="en-GB" b="0" i="0" dirty="0">
                <a:solidFill>
                  <a:srgbClr val="ECECEC"/>
                </a:solidFill>
                <a:effectLst/>
                <a:highlight>
                  <a:srgbClr val="212121"/>
                </a:highlight>
                <a:latin typeface="Söhne"/>
              </a:rPr>
              <a:t> Satellites can monitor vast areas of the Earth's surface, including remote and inaccessible regions, providing comprehensive global data coverage.</a:t>
            </a:r>
          </a:p>
          <a:p>
            <a:pPr algn="l">
              <a:buFont typeface="Arial" panose="020B0604020202020204" pitchFamily="34" charset="0"/>
              <a:buChar char="•"/>
            </a:pPr>
            <a:r>
              <a:rPr lang="en-GB" b="1" i="0" dirty="0">
                <a:solidFill>
                  <a:srgbClr val="ECECEC"/>
                </a:solidFill>
                <a:effectLst/>
                <a:highlight>
                  <a:srgbClr val="212121"/>
                </a:highlight>
                <a:latin typeface="Söhne"/>
              </a:rPr>
              <a:t>Continuous Monitoring:</a:t>
            </a:r>
            <a:r>
              <a:rPr lang="en-GB" b="0" i="0" dirty="0">
                <a:solidFill>
                  <a:srgbClr val="ECECEC"/>
                </a:solidFill>
                <a:effectLst/>
                <a:highlight>
                  <a:srgbClr val="212121"/>
                </a:highlight>
                <a:latin typeface="Söhne"/>
              </a:rPr>
              <a:t> They offer the ability to continuously monitor oceanographic and atmospheric conditions over time, aiding in long-term climate studies and weather forecasting.</a:t>
            </a:r>
          </a:p>
          <a:p>
            <a:pPr algn="l">
              <a:buFont typeface="Arial" panose="020B0604020202020204" pitchFamily="34" charset="0"/>
              <a:buChar char="•"/>
            </a:pPr>
            <a:r>
              <a:rPr lang="en-GB" b="1" i="0" dirty="0">
                <a:solidFill>
                  <a:srgbClr val="ECECEC"/>
                </a:solidFill>
                <a:effectLst/>
                <a:highlight>
                  <a:srgbClr val="212121"/>
                </a:highlight>
                <a:latin typeface="Söhne"/>
              </a:rPr>
              <a:t>Cost Efficiency:</a:t>
            </a:r>
            <a:r>
              <a:rPr lang="en-GB" b="0" i="0" dirty="0">
                <a:solidFill>
                  <a:srgbClr val="ECECEC"/>
                </a:solidFill>
                <a:effectLst/>
                <a:highlight>
                  <a:srgbClr val="212121"/>
                </a:highlight>
                <a:latin typeface="Söhne"/>
              </a:rPr>
              <a:t> Once in orbit, satellites can collect extensive data over broad areas with relatively low operational costs compared to in-situ methods.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Cons: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Resolution Limits:</a:t>
            </a:r>
            <a:r>
              <a:rPr lang="en-GB" b="0" i="0" dirty="0">
                <a:solidFill>
                  <a:srgbClr val="ECECEC"/>
                </a:solidFill>
                <a:effectLst/>
                <a:highlight>
                  <a:srgbClr val="212121"/>
                </a:highlight>
                <a:latin typeface="Söhne"/>
              </a:rPr>
              <a:t> The spatial and temporal resolution can be limited compared to direct measurements, potentially missing finer details that are crucial for certain studies.</a:t>
            </a:r>
          </a:p>
          <a:p>
            <a:pPr algn="l">
              <a:buFont typeface="Arial" panose="020B0604020202020204" pitchFamily="34" charset="0"/>
              <a:buChar char="•"/>
            </a:pPr>
            <a:r>
              <a:rPr lang="en-GB" b="1" i="0" dirty="0">
                <a:solidFill>
                  <a:srgbClr val="ECECEC"/>
                </a:solidFill>
                <a:effectLst/>
                <a:highlight>
                  <a:srgbClr val="212121"/>
                </a:highlight>
                <a:latin typeface="Söhne"/>
              </a:rPr>
              <a:t>Indirect Measurement:</a:t>
            </a:r>
            <a:r>
              <a:rPr lang="en-GB" b="0" i="0" dirty="0">
                <a:solidFill>
                  <a:srgbClr val="ECECEC"/>
                </a:solidFill>
                <a:effectLst/>
                <a:highlight>
                  <a:srgbClr val="212121"/>
                </a:highlight>
                <a:latin typeface="Söhne"/>
              </a:rPr>
              <a:t> Satellites measure properties indirectly through sensors and algorithms, which can introduce uncertainties and require ground-truth validation.</a:t>
            </a:r>
          </a:p>
          <a:p>
            <a:pPr algn="l">
              <a:buFont typeface="Arial" panose="020B0604020202020204" pitchFamily="34" charset="0"/>
              <a:buChar char="•"/>
            </a:pPr>
            <a:r>
              <a:rPr lang="en-GB" b="1" i="0" dirty="0">
                <a:solidFill>
                  <a:srgbClr val="ECECEC"/>
                </a:solidFill>
                <a:effectLst/>
                <a:highlight>
                  <a:srgbClr val="212121"/>
                </a:highlight>
                <a:latin typeface="Söhne"/>
              </a:rPr>
              <a:t>Weather Dependency:</a:t>
            </a:r>
            <a:r>
              <a:rPr lang="en-GB" b="0" i="0" dirty="0">
                <a:solidFill>
                  <a:srgbClr val="ECECEC"/>
                </a:solidFill>
                <a:effectLst/>
                <a:highlight>
                  <a:srgbClr val="212121"/>
                </a:highlight>
                <a:latin typeface="Söhne"/>
              </a:rPr>
              <a:t> Imaging can be obstructed by cloud cover, affecting the consistency and reliability of data collection.</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2. Ship Surveys</a:t>
            </a: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Pros: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Direct Measurements:</a:t>
            </a:r>
            <a:r>
              <a:rPr lang="en-GB" b="0" i="0" dirty="0">
                <a:solidFill>
                  <a:srgbClr val="ECECEC"/>
                </a:solidFill>
                <a:effectLst/>
                <a:highlight>
                  <a:srgbClr val="212121"/>
                </a:highlight>
                <a:latin typeface="Söhne"/>
              </a:rPr>
              <a:t> Ships provide direct and high-accuracy measurements of oceanographic parameters such as water temperature, salinity, and depth.</a:t>
            </a:r>
          </a:p>
          <a:p>
            <a:pPr algn="l">
              <a:buFont typeface="Arial" panose="020B0604020202020204" pitchFamily="34" charset="0"/>
              <a:buChar char="•"/>
            </a:pPr>
            <a:r>
              <a:rPr lang="en-GB" b="1" i="0" dirty="0">
                <a:solidFill>
                  <a:srgbClr val="ECECEC"/>
                </a:solidFill>
                <a:effectLst/>
                <a:highlight>
                  <a:srgbClr val="212121"/>
                </a:highlight>
                <a:latin typeface="Söhne"/>
              </a:rPr>
              <a:t>Multidisciplinary Studies:</a:t>
            </a:r>
            <a:r>
              <a:rPr lang="en-GB" b="0" i="0" dirty="0">
                <a:solidFill>
                  <a:srgbClr val="ECECEC"/>
                </a:solidFill>
                <a:effectLst/>
                <a:highlight>
                  <a:srgbClr val="212121"/>
                </a:highlight>
                <a:latin typeface="Söhne"/>
              </a:rPr>
              <a:t> They allow for multidisciplinary research (biological, chemical, physical) simultaneously, using a variety of equipment and methodologies.</a:t>
            </a:r>
          </a:p>
          <a:p>
            <a:pPr algn="l">
              <a:buFont typeface="Arial" panose="020B0604020202020204" pitchFamily="34" charset="0"/>
              <a:buChar char="•"/>
            </a:pPr>
            <a:r>
              <a:rPr lang="en-GB" b="1" i="0" dirty="0">
                <a:solidFill>
                  <a:srgbClr val="ECECEC"/>
                </a:solidFill>
                <a:effectLst/>
                <a:highlight>
                  <a:srgbClr val="212121"/>
                </a:highlight>
                <a:latin typeface="Söhne"/>
              </a:rPr>
              <a:t>Flexible Sampling:</a:t>
            </a:r>
            <a:r>
              <a:rPr lang="en-GB" b="0" i="0" dirty="0">
                <a:solidFill>
                  <a:srgbClr val="ECECEC"/>
                </a:solidFill>
                <a:effectLst/>
                <a:highlight>
                  <a:srgbClr val="212121"/>
                </a:highlight>
                <a:latin typeface="Söhne"/>
              </a:rPr>
              <a:t> Researchers can adapt sampling strategies in real-time based on initial findings, allowing for responsive and dynamic research approaches.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Cons: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High Cost:</a:t>
            </a:r>
            <a:r>
              <a:rPr lang="en-GB" b="0" i="0" dirty="0">
                <a:solidFill>
                  <a:srgbClr val="ECECEC"/>
                </a:solidFill>
                <a:effectLst/>
                <a:highlight>
                  <a:srgbClr val="212121"/>
                </a:highlight>
                <a:latin typeface="Söhne"/>
              </a:rPr>
              <a:t> Ship operations are costly, requiring significant fuel, crew, and maintenance expenses.</a:t>
            </a:r>
          </a:p>
          <a:p>
            <a:pPr algn="l">
              <a:buFont typeface="Arial" panose="020B0604020202020204" pitchFamily="34" charset="0"/>
              <a:buChar char="•"/>
            </a:pPr>
            <a:r>
              <a:rPr lang="en-GB" b="1" i="0" dirty="0">
                <a:solidFill>
                  <a:srgbClr val="ECECEC"/>
                </a:solidFill>
                <a:effectLst/>
                <a:highlight>
                  <a:srgbClr val="212121"/>
                </a:highlight>
                <a:latin typeface="Söhne"/>
              </a:rPr>
              <a:t>Limited Coverage:</a:t>
            </a:r>
            <a:r>
              <a:rPr lang="en-GB" b="0" i="0" dirty="0">
                <a:solidFill>
                  <a:srgbClr val="ECECEC"/>
                </a:solidFill>
                <a:effectLst/>
                <a:highlight>
                  <a:srgbClr val="212121"/>
                </a:highlight>
                <a:latin typeface="Söhne"/>
              </a:rPr>
              <a:t> Ships can only cover limited areas compared to satellites, making global assessments challenging and time-consuming.</a:t>
            </a:r>
          </a:p>
          <a:p>
            <a:pPr algn="l">
              <a:buFont typeface="Arial" panose="020B0604020202020204" pitchFamily="34" charset="0"/>
              <a:buChar char="•"/>
            </a:pPr>
            <a:r>
              <a:rPr lang="en-GB" b="1" i="0" dirty="0">
                <a:solidFill>
                  <a:srgbClr val="ECECEC"/>
                </a:solidFill>
                <a:effectLst/>
                <a:highlight>
                  <a:srgbClr val="212121"/>
                </a:highlight>
                <a:latin typeface="Söhne"/>
              </a:rPr>
              <a:t>Weather and Sea Conditions:</a:t>
            </a:r>
            <a:r>
              <a:rPr lang="en-GB" b="0" i="0" dirty="0">
                <a:solidFill>
                  <a:srgbClr val="ECECEC"/>
                </a:solidFill>
                <a:effectLst/>
                <a:highlight>
                  <a:srgbClr val="212121"/>
                </a:highlight>
                <a:latin typeface="Söhne"/>
              </a:rPr>
              <a:t> Rough sea conditions and poor weather can delay or cancel missions, limiting operational windows.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3. Static or Dynamic Buoys</a:t>
            </a: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Pros: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Continuous Local Data:</a:t>
            </a:r>
            <a:r>
              <a:rPr lang="en-GB" b="0" i="0" dirty="0">
                <a:solidFill>
                  <a:srgbClr val="ECECEC"/>
                </a:solidFill>
                <a:effectLst/>
                <a:highlight>
                  <a:srgbClr val="212121"/>
                </a:highlight>
                <a:latin typeface="Söhne"/>
              </a:rPr>
              <a:t> Buoys provide continuous, real-time data for a specific location, offering detailed local monitoring of conditions.</a:t>
            </a:r>
          </a:p>
          <a:p>
            <a:pPr algn="l">
              <a:buFont typeface="Arial" panose="020B0604020202020204" pitchFamily="34" charset="0"/>
              <a:buChar char="•"/>
            </a:pPr>
            <a:r>
              <a:rPr lang="en-GB" b="1" i="0" dirty="0">
                <a:solidFill>
                  <a:srgbClr val="ECECEC"/>
                </a:solidFill>
                <a:effectLst/>
                <a:highlight>
                  <a:srgbClr val="212121"/>
                </a:highlight>
                <a:latin typeface="Söhne"/>
              </a:rPr>
              <a:t>Support for Calibration:</a:t>
            </a:r>
            <a:r>
              <a:rPr lang="en-GB" b="0" i="0" dirty="0">
                <a:solidFill>
                  <a:srgbClr val="ECECEC"/>
                </a:solidFill>
                <a:effectLst/>
                <a:highlight>
                  <a:srgbClr val="212121"/>
                </a:highlight>
                <a:latin typeface="Söhne"/>
              </a:rPr>
              <a:t> They are essential for calibrating and validating satellite data, ensuring accuracy in remote sensing.</a:t>
            </a:r>
          </a:p>
          <a:p>
            <a:pPr algn="l">
              <a:buFont typeface="Arial" panose="020B0604020202020204" pitchFamily="34" charset="0"/>
              <a:buChar char="•"/>
            </a:pPr>
            <a:r>
              <a:rPr lang="en-GB" b="1" i="0" dirty="0">
                <a:solidFill>
                  <a:srgbClr val="ECECEC"/>
                </a:solidFill>
                <a:effectLst/>
                <a:highlight>
                  <a:srgbClr val="212121"/>
                </a:highlight>
                <a:latin typeface="Söhne"/>
              </a:rPr>
              <a:t>Versatility:</a:t>
            </a:r>
            <a:r>
              <a:rPr lang="en-GB" b="0" i="0" dirty="0">
                <a:solidFill>
                  <a:srgbClr val="ECECEC"/>
                </a:solidFill>
                <a:effectLst/>
                <a:highlight>
                  <a:srgbClr val="212121"/>
                </a:highlight>
                <a:latin typeface="Söhne"/>
              </a:rPr>
              <a:t> Buoys can be equipped with various sensors to monitor different parameters, and dynamic buoys can move to different locations for broader coverage.</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Cons: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Maintenance Needs:</a:t>
            </a:r>
            <a:r>
              <a:rPr lang="en-GB" b="0" i="0" dirty="0">
                <a:solidFill>
                  <a:srgbClr val="ECECEC"/>
                </a:solidFill>
                <a:effectLst/>
                <a:highlight>
                  <a:srgbClr val="212121"/>
                </a:highlight>
                <a:latin typeface="Söhne"/>
              </a:rPr>
              <a:t> Buoys require regular maintenance and calibration, which can be challenging and expensive, especially in remote or harsh environments.</a:t>
            </a:r>
          </a:p>
          <a:p>
            <a:pPr algn="l">
              <a:buFont typeface="Arial" panose="020B0604020202020204" pitchFamily="34" charset="0"/>
              <a:buChar char="•"/>
            </a:pPr>
            <a:r>
              <a:rPr lang="en-GB" b="1" i="0" dirty="0">
                <a:solidFill>
                  <a:srgbClr val="ECECEC"/>
                </a:solidFill>
                <a:effectLst/>
                <a:highlight>
                  <a:srgbClr val="212121"/>
                </a:highlight>
                <a:latin typeface="Söhne"/>
              </a:rPr>
              <a:t>Data Gaps:</a:t>
            </a:r>
            <a:r>
              <a:rPr lang="en-GB" b="0" i="0" dirty="0">
                <a:solidFill>
                  <a:srgbClr val="ECECEC"/>
                </a:solidFill>
                <a:effectLst/>
                <a:highlight>
                  <a:srgbClr val="212121"/>
                </a:highlight>
                <a:latin typeface="Söhne"/>
              </a:rPr>
              <a:t> If buoys fail or are lost due to harsh weather or accidents, this can lead to significant data gaps.</a:t>
            </a:r>
          </a:p>
          <a:p>
            <a:pPr algn="l">
              <a:buFont typeface="Arial" panose="020B0604020202020204" pitchFamily="34" charset="0"/>
              <a:buChar char="•"/>
            </a:pPr>
            <a:r>
              <a:rPr lang="en-GB" b="1" i="0" dirty="0">
                <a:solidFill>
                  <a:srgbClr val="ECECEC"/>
                </a:solidFill>
                <a:effectLst/>
                <a:highlight>
                  <a:srgbClr val="212121"/>
                </a:highlight>
                <a:latin typeface="Söhne"/>
              </a:rPr>
              <a:t>Deployment Limitations:</a:t>
            </a:r>
            <a:r>
              <a:rPr lang="en-GB" b="0" i="0" dirty="0">
                <a:solidFill>
                  <a:srgbClr val="ECECEC"/>
                </a:solidFill>
                <a:effectLst/>
                <a:highlight>
                  <a:srgbClr val="212121"/>
                </a:highlight>
                <a:latin typeface="Söhne"/>
              </a:rPr>
              <a:t> The number of buoys that can be deployed is often limited by budget and logistical constraints, affecting the spatial resolution of data.</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8</a:t>
            </a:fld>
            <a:endParaRPr lang="en-NO"/>
          </a:p>
        </p:txBody>
      </p:sp>
    </p:spTree>
    <p:extLst>
      <p:ext uri="{BB962C8B-B14F-4D97-AF65-F5344CB8AC3E}">
        <p14:creationId xmlns:p14="http://schemas.microsoft.com/office/powerpoint/2010/main" val="286995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Hugin can dive to 6000 meter for 100 hours</a:t>
            </a:r>
          </a:p>
          <a:p>
            <a:r>
              <a:rPr lang="en-GB" b="1" i="0" dirty="0">
                <a:solidFill>
                  <a:srgbClr val="ECECEC"/>
                </a:solidFill>
                <a:effectLst/>
                <a:highlight>
                  <a:srgbClr val="212121"/>
                </a:highlight>
                <a:latin typeface="Söhne"/>
              </a:rPr>
              <a:t>High Spatial and Temporal Resolution</a:t>
            </a:r>
            <a:r>
              <a:rPr lang="en-GB" b="0" i="0" dirty="0">
                <a:solidFill>
                  <a:srgbClr val="ECECEC"/>
                </a:solidFill>
                <a:effectLst/>
                <a:highlight>
                  <a:srgbClr val="212121"/>
                </a:highlight>
                <a:latin typeface="Söhne"/>
              </a:rPr>
              <a:t>: </a:t>
            </a:r>
            <a:endParaRPr lang="en-NO" b="0" i="0" dirty="0">
              <a:solidFill>
                <a:srgbClr val="ECECEC"/>
              </a:solidFill>
              <a:effectLst/>
              <a:highlight>
                <a:srgbClr val="212121"/>
              </a:highlight>
              <a:latin typeface="Söhne"/>
            </a:endParaRPr>
          </a:p>
          <a:p>
            <a:endParaRPr lang="en-NO" dirty="0"/>
          </a:p>
          <a:p>
            <a:pPr algn="l">
              <a:buFont typeface="Arial" panose="020B0604020202020204" pitchFamily="34" charset="0"/>
              <a:buChar char="•"/>
            </a:pPr>
            <a:r>
              <a:rPr lang="en-GB" b="1" i="0" dirty="0">
                <a:solidFill>
                  <a:srgbClr val="ECECEC"/>
                </a:solidFill>
                <a:effectLst/>
                <a:highlight>
                  <a:srgbClr val="212121"/>
                </a:highlight>
                <a:latin typeface="Söhne"/>
              </a:rPr>
              <a:t>Autonomous Underwater Vehicles (AUVs)</a:t>
            </a:r>
            <a:r>
              <a:rPr lang="en-GB" b="0" i="0" dirty="0">
                <a:solidFill>
                  <a:srgbClr val="ECECEC"/>
                </a:solidFill>
                <a:effectLst/>
                <a:highlight>
                  <a:srgbClr val="212121"/>
                </a:highlight>
                <a:latin typeface="Söhne"/>
              </a:rPr>
              <a:t> are robotic devices that travel underwater without requiring real-time input from human operators. These vehicles are pre-programmed with missions and can navigate through the water independently using onboard sensors and navigation systems.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Features of AUVs: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0" i="0" dirty="0">
                <a:solidFill>
                  <a:srgbClr val="ECECEC"/>
                </a:solidFill>
                <a:effectLst/>
                <a:highlight>
                  <a:srgbClr val="212121"/>
                </a:highlight>
                <a:latin typeface="Söhne"/>
              </a:rPr>
              <a:t>Equipped with various scientific instruments to collect data such as temperature, depth, salinity, and images of the seafloor.</a:t>
            </a:r>
          </a:p>
          <a:p>
            <a:pPr algn="l">
              <a:buFont typeface="Arial" panose="020B0604020202020204" pitchFamily="34" charset="0"/>
              <a:buChar char="•"/>
            </a:pPr>
            <a:r>
              <a:rPr lang="en-GB" b="0" i="0" dirty="0">
                <a:solidFill>
                  <a:srgbClr val="ECECEC"/>
                </a:solidFill>
                <a:effectLst/>
                <a:highlight>
                  <a:srgbClr val="212121"/>
                </a:highlight>
                <a:latin typeface="Söhne"/>
              </a:rPr>
              <a:t>Operate at various depths, from shallow waters to deep oceans, often reaching places inaccessible to humans.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Why AUVs Are Useful:</a:t>
            </a: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1. Scientific Research:</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Deep-Sea Exploration:</a:t>
            </a:r>
            <a:r>
              <a:rPr lang="en-GB" b="0" i="0" dirty="0">
                <a:solidFill>
                  <a:srgbClr val="ECECEC"/>
                </a:solidFill>
                <a:effectLst/>
                <a:highlight>
                  <a:srgbClr val="212121"/>
                </a:highlight>
                <a:latin typeface="Söhne"/>
              </a:rPr>
              <a:t> AUVs can explore the deep ocean, including areas around hydrothermal vents, deep-sea trenches, and underwater volcanoes, which are otherwise challenging and risky for humans to reach.</a:t>
            </a:r>
          </a:p>
          <a:p>
            <a:pPr algn="l">
              <a:buFont typeface="Arial" panose="020B0604020202020204" pitchFamily="34" charset="0"/>
              <a:buChar char="•"/>
            </a:pPr>
            <a:r>
              <a:rPr lang="en-GB" b="1" i="0" dirty="0">
                <a:solidFill>
                  <a:srgbClr val="ECECEC"/>
                </a:solidFill>
                <a:effectLst/>
                <a:highlight>
                  <a:srgbClr val="212121"/>
                </a:highlight>
                <a:latin typeface="Söhne"/>
              </a:rPr>
              <a:t>Environmental Monitoring:</a:t>
            </a:r>
            <a:r>
              <a:rPr lang="en-GB" b="0" i="0" dirty="0">
                <a:solidFill>
                  <a:srgbClr val="ECECEC"/>
                </a:solidFill>
                <a:effectLst/>
                <a:highlight>
                  <a:srgbClr val="212121"/>
                </a:highlight>
                <a:latin typeface="Söhne"/>
              </a:rPr>
              <a:t> They are used for monitoring environmental conditions, studying water quality, and assessing the health of marine ecosystems.</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2. Enhanced Data Collection:</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High-Quality Data:</a:t>
            </a:r>
            <a:r>
              <a:rPr lang="en-GB" b="0" i="0" dirty="0">
                <a:solidFill>
                  <a:srgbClr val="ECECEC"/>
                </a:solidFill>
                <a:effectLst/>
                <a:highlight>
                  <a:srgbClr val="212121"/>
                </a:highlight>
                <a:latin typeface="Söhne"/>
              </a:rPr>
              <a:t> AUVs collect high-resolution data that is crucial for detailed mapping of the ocean floor and studying marine habitats.</a:t>
            </a:r>
          </a:p>
          <a:p>
            <a:pPr algn="l">
              <a:buFont typeface="Arial" panose="020B0604020202020204" pitchFamily="34" charset="0"/>
              <a:buChar char="•"/>
            </a:pPr>
            <a:r>
              <a:rPr lang="en-GB" b="1" i="0" dirty="0">
                <a:solidFill>
                  <a:srgbClr val="ECECEC"/>
                </a:solidFill>
                <a:effectLst/>
                <a:highlight>
                  <a:srgbClr val="212121"/>
                </a:highlight>
                <a:latin typeface="Söhne"/>
              </a:rPr>
              <a:t>Repeated Surveys:</a:t>
            </a:r>
            <a:r>
              <a:rPr lang="en-GB" b="0" i="0" dirty="0">
                <a:solidFill>
                  <a:srgbClr val="ECECEC"/>
                </a:solidFill>
                <a:effectLst/>
                <a:highlight>
                  <a:srgbClr val="212121"/>
                </a:highlight>
                <a:latin typeface="Söhne"/>
              </a:rPr>
              <a:t> Capable of conducting repeated missions over the same area to observe changes over time, providing valuable data for climate change research and monitoring.</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3. Cost-Effectiveness: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Reduced Risk and Cost:</a:t>
            </a:r>
            <a:r>
              <a:rPr lang="en-GB" b="0" i="0" dirty="0">
                <a:solidFill>
                  <a:srgbClr val="ECECEC"/>
                </a:solidFill>
                <a:effectLst/>
                <a:highlight>
                  <a:srgbClr val="212121"/>
                </a:highlight>
                <a:latin typeface="Söhne"/>
              </a:rPr>
              <a:t> They reduce the need for expensive and potentially risky manned submarine missions, lowering the cost and increasing safety.</a:t>
            </a:r>
          </a:p>
          <a:p>
            <a:pPr algn="l">
              <a:buFont typeface="Arial" panose="020B0604020202020204" pitchFamily="34" charset="0"/>
              <a:buChar char="•"/>
            </a:pPr>
            <a:r>
              <a:rPr lang="en-GB" b="1" i="0" dirty="0">
                <a:solidFill>
                  <a:srgbClr val="ECECEC"/>
                </a:solidFill>
                <a:effectLst/>
                <a:highlight>
                  <a:srgbClr val="212121"/>
                </a:highlight>
                <a:latin typeface="Söhne"/>
              </a:rPr>
              <a:t>Operational Efficiency:</a:t>
            </a:r>
            <a:r>
              <a:rPr lang="en-GB" b="0" i="0" dirty="0">
                <a:solidFill>
                  <a:srgbClr val="ECECEC"/>
                </a:solidFill>
                <a:effectLst/>
                <a:highlight>
                  <a:srgbClr val="212121"/>
                </a:highlight>
                <a:latin typeface="Söhne"/>
              </a:rPr>
              <a:t> AUVs can operate in harsh weather conditions and over extended periods, improving data collection efficiency.</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4. Commercial and Military Uses: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Underwater Infrastructure Inspection:</a:t>
            </a:r>
            <a:r>
              <a:rPr lang="en-GB" b="0" i="0" dirty="0">
                <a:solidFill>
                  <a:srgbClr val="ECECEC"/>
                </a:solidFill>
                <a:effectLst/>
                <a:highlight>
                  <a:srgbClr val="212121"/>
                </a:highlight>
                <a:latin typeface="Söhne"/>
              </a:rPr>
              <a:t> AUVs inspect pipelines, cables, and other infrastructures, ensuring maintenance and safety in the commercial sector.</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Surveillance:</a:t>
            </a:r>
            <a:r>
              <a:rPr lang="en-GB" b="0" i="0" dirty="0">
                <a:solidFill>
                  <a:srgbClr val="ECECEC"/>
                </a:solidFill>
                <a:effectLst/>
                <a:highlight>
                  <a:srgbClr val="212121"/>
                </a:highlight>
                <a:latin typeface="Söhne"/>
              </a:rPr>
              <a:t> They are used in military applications for surveillance, mine countermeasures, and reconnaissance without exposing human divers to danger.</a:t>
            </a:r>
          </a:p>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r>
              <a:rPr lang="en-GB" b="1" i="0" dirty="0">
                <a:solidFill>
                  <a:srgbClr val="ECECEC"/>
                </a:solidFill>
                <a:effectLst/>
                <a:highlight>
                  <a:srgbClr val="212121"/>
                </a:highlight>
                <a:latin typeface="Söhne"/>
              </a:rPr>
              <a:t>5. Search and Rescue Operations:</a:t>
            </a: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1" i="0" dirty="0">
                <a:solidFill>
                  <a:srgbClr val="ECECEC"/>
                </a:solidFill>
                <a:effectLst/>
                <a:highlight>
                  <a:srgbClr val="212121"/>
                </a:highlight>
                <a:latin typeface="Söhne"/>
              </a:rPr>
              <a:t>Wreckage Location:</a:t>
            </a:r>
            <a:r>
              <a:rPr lang="en-GB" b="0" i="0" dirty="0">
                <a:solidFill>
                  <a:srgbClr val="ECECEC"/>
                </a:solidFill>
                <a:effectLst/>
                <a:highlight>
                  <a:srgbClr val="212121"/>
                </a:highlight>
                <a:latin typeface="Söhne"/>
              </a:rPr>
              <a:t> AUVs assist in locating submerged wreckage and are instrumental in search and recovery missions, leveraging their ability to rapidly cover large areas.</a:t>
            </a:r>
          </a:p>
          <a:p>
            <a:endParaRPr lang="en-NO" dirty="0"/>
          </a:p>
        </p:txBody>
      </p:sp>
      <p:sp>
        <p:nvSpPr>
          <p:cNvPr id="4" name="Slide Number Placeholder 3"/>
          <p:cNvSpPr>
            <a:spLocks noGrp="1"/>
          </p:cNvSpPr>
          <p:nvPr>
            <p:ph type="sldNum" sz="quarter" idx="5"/>
          </p:nvPr>
        </p:nvSpPr>
        <p:spPr/>
        <p:txBody>
          <a:bodyPr/>
          <a:lstStyle/>
          <a:p>
            <a:fld id="{E62788E2-7A01-D94F-A69A-99201CD12588}" type="slidenum">
              <a:rPr lang="en-NO" smtClean="0"/>
              <a:t>9</a:t>
            </a:fld>
            <a:endParaRPr lang="en-NO"/>
          </a:p>
        </p:txBody>
      </p:sp>
    </p:spTree>
    <p:extLst>
      <p:ext uri="{BB962C8B-B14F-4D97-AF65-F5344CB8AC3E}">
        <p14:creationId xmlns:p14="http://schemas.microsoft.com/office/powerpoint/2010/main" val="2192118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368315" y="2008061"/>
            <a:ext cx="7772400" cy="675821"/>
          </a:xfrm>
        </p:spPr>
        <p:txBody>
          <a:bodyPr anchor="t" anchorCtr="0"/>
          <a:lstStyle/>
          <a:p>
            <a:r>
              <a:rPr lang="nb-NO" dirty="0"/>
              <a:t>Klikk for å redigere tittelstil</a:t>
            </a:r>
          </a:p>
        </p:txBody>
      </p:sp>
      <p:sp>
        <p:nvSpPr>
          <p:cNvPr id="3" name="Undertittel 2"/>
          <p:cNvSpPr>
            <a:spLocks noGrp="1"/>
          </p:cNvSpPr>
          <p:nvPr>
            <p:ph type="subTitle" idx="1"/>
          </p:nvPr>
        </p:nvSpPr>
        <p:spPr>
          <a:xfrm>
            <a:off x="368315" y="2733866"/>
            <a:ext cx="77724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Klikk for å redigere undertittelstil i malen</a:t>
            </a:r>
          </a:p>
        </p:txBody>
      </p:sp>
    </p:spTree>
    <p:extLst>
      <p:ext uri="{BB962C8B-B14F-4D97-AF65-F5344CB8AC3E}">
        <p14:creationId xmlns:p14="http://schemas.microsoft.com/office/powerpoint/2010/main" val="1000159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lysbildenummer 5"/>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98385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lysbildenummer 5"/>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3031831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Plassholder for innhold 2"/>
          <p:cNvSpPr>
            <a:spLocks noGrp="1"/>
          </p:cNvSpPr>
          <p:nvPr>
            <p:ph idx="1"/>
          </p:nvPr>
        </p:nvSpPr>
        <p:spPr>
          <a:xfrm>
            <a:off x="314320" y="922492"/>
            <a:ext cx="8229600" cy="3672131"/>
          </a:xfrm>
        </p:spPr>
        <p:txBody>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4" name="Plassholder for lysbildenummer 5"/>
          <p:cNvSpPr txBox="1">
            <a:spLocks/>
          </p:cNvSpPr>
          <p:nvPr userDrawn="1"/>
        </p:nvSpPr>
        <p:spPr>
          <a:xfrm>
            <a:off x="8474801" y="4815936"/>
            <a:ext cx="342081" cy="273844"/>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b="0" i="0" smtClean="0">
                <a:solidFill>
                  <a:schemeClr val="tx1"/>
                </a:solidFill>
                <a:latin typeface="Arial"/>
                <a:cs typeface="Arial"/>
              </a:rPr>
              <a:pPr algn="ctr"/>
              <a:t>‹#›</a:t>
            </a:fld>
            <a:endParaRPr lang="nb-NO" b="0" i="0" dirty="0">
              <a:solidFill>
                <a:schemeClr val="tx1"/>
              </a:solidFill>
              <a:latin typeface="Arial"/>
              <a:cs typeface="Arial"/>
            </a:endParaRPr>
          </a:p>
        </p:txBody>
      </p:sp>
      <p:sp>
        <p:nvSpPr>
          <p:cNvPr id="8" name="Plassholder for tittel 1">
            <a:extLst>
              <a:ext uri="{FF2B5EF4-FFF2-40B4-BE49-F238E27FC236}">
                <a16:creationId xmlns:a16="http://schemas.microsoft.com/office/drawing/2014/main" id="{1C81586A-D2DD-7947-8C07-6EE6282AF742}"/>
              </a:ext>
            </a:extLst>
          </p:cNvPr>
          <p:cNvSpPr>
            <a:spLocks noGrp="1"/>
          </p:cNvSpPr>
          <p:nvPr>
            <p:ph type="title"/>
          </p:nvPr>
        </p:nvSpPr>
        <p:spPr>
          <a:xfrm>
            <a:off x="314320" y="205979"/>
            <a:ext cx="8229600" cy="646331"/>
          </a:xfrm>
          <a:prstGeom prst="rect">
            <a:avLst/>
          </a:prstGeom>
        </p:spPr>
        <p:txBody>
          <a:bodyPr vert="horz" lIns="91440" tIns="45720" rIns="91440" bIns="45720" rtlCol="0" anchor="t" anchorCtr="0">
            <a:spAutoFit/>
          </a:bodyPr>
          <a:lstStyle/>
          <a:p>
            <a:r>
              <a:rPr lang="nb-NO" dirty="0"/>
              <a:t>Klikk for å redigere tittelstil</a:t>
            </a:r>
          </a:p>
        </p:txBody>
      </p:sp>
    </p:spTree>
    <p:extLst>
      <p:ext uri="{BB962C8B-B14F-4D97-AF65-F5344CB8AC3E}">
        <p14:creationId xmlns:p14="http://schemas.microsoft.com/office/powerpoint/2010/main" val="206001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7" name="Plassholder for lysbildenummer 5"/>
          <p:cNvSpPr>
            <a:spLocks noGrp="1"/>
          </p:cNvSpPr>
          <p:nvPr>
            <p:ph type="sldNum" sz="quarter" idx="12"/>
          </p:nvPr>
        </p:nvSpPr>
        <p:spPr>
          <a:xfrm>
            <a:off x="8241294" y="4815936"/>
            <a:ext cx="426966" cy="273844"/>
          </a:xfrm>
          <a:prstGeom prst="rect">
            <a:avLst/>
          </a:prstGeom>
        </p:spPr>
        <p:txBody>
          <a:bodyPr/>
          <a:lstStyle>
            <a:lvl1pPr>
              <a:defRPr sz="100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298246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lysbildenummer 6"/>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37291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8" name="Tittel 1">
            <a:extLst>
              <a:ext uri="{FF2B5EF4-FFF2-40B4-BE49-F238E27FC236}">
                <a16:creationId xmlns:a16="http://schemas.microsoft.com/office/drawing/2014/main" id="{AEE93D7A-5A17-EC4F-B9C3-76C226D331B9}"/>
              </a:ext>
            </a:extLst>
          </p:cNvPr>
          <p:cNvSpPr>
            <a:spLocks noGrp="1"/>
          </p:cNvSpPr>
          <p:nvPr>
            <p:ph type="title"/>
          </p:nvPr>
        </p:nvSpPr>
        <p:spPr>
          <a:xfrm>
            <a:off x="280219" y="205979"/>
            <a:ext cx="8229600" cy="646331"/>
          </a:xfrm>
        </p:spPr>
        <p:txBody>
          <a:bodyPr/>
          <a:lstStyle>
            <a:lvl1pPr>
              <a:defRPr/>
            </a:lvl1pPr>
          </a:lstStyle>
          <a:p>
            <a:r>
              <a:rPr lang="nb-NO"/>
              <a:t>Klikk for å redigere tittelstil</a:t>
            </a:r>
          </a:p>
        </p:txBody>
      </p:sp>
      <p:sp>
        <p:nvSpPr>
          <p:cNvPr id="10" name="Plassholder for innhold 3">
            <a:extLst>
              <a:ext uri="{FF2B5EF4-FFF2-40B4-BE49-F238E27FC236}">
                <a16:creationId xmlns:a16="http://schemas.microsoft.com/office/drawing/2014/main" id="{535197FD-69E0-9640-999B-9975263423DC}"/>
              </a:ext>
            </a:extLst>
          </p:cNvPr>
          <p:cNvSpPr>
            <a:spLocks noGrp="1"/>
          </p:cNvSpPr>
          <p:nvPr>
            <p:ph sz="half" idx="2"/>
          </p:nvPr>
        </p:nvSpPr>
        <p:spPr>
          <a:xfrm>
            <a:off x="280219" y="1444342"/>
            <a:ext cx="4040188" cy="33636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1" name="Plassholder for tekst 4">
            <a:extLst>
              <a:ext uri="{FF2B5EF4-FFF2-40B4-BE49-F238E27FC236}">
                <a16:creationId xmlns:a16="http://schemas.microsoft.com/office/drawing/2014/main" id="{5FCFC815-88F1-F54D-931D-DFB06C53CCC1}"/>
              </a:ext>
            </a:extLst>
          </p:cNvPr>
          <p:cNvSpPr>
            <a:spLocks noGrp="1"/>
          </p:cNvSpPr>
          <p:nvPr>
            <p:ph type="body" sz="quarter" idx="3"/>
          </p:nvPr>
        </p:nvSpPr>
        <p:spPr>
          <a:xfrm>
            <a:off x="4468045" y="964522"/>
            <a:ext cx="4041775" cy="47982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a:t>Klikk for å redigere</a:t>
            </a:r>
          </a:p>
        </p:txBody>
      </p:sp>
      <p:sp>
        <p:nvSpPr>
          <p:cNvPr id="12" name="Plassholder for innhold 5">
            <a:extLst>
              <a:ext uri="{FF2B5EF4-FFF2-40B4-BE49-F238E27FC236}">
                <a16:creationId xmlns:a16="http://schemas.microsoft.com/office/drawing/2014/main" id="{09690C63-91BD-DF46-89B9-CE22FFC54125}"/>
              </a:ext>
            </a:extLst>
          </p:cNvPr>
          <p:cNvSpPr>
            <a:spLocks noGrp="1"/>
          </p:cNvSpPr>
          <p:nvPr>
            <p:ph sz="quarter" idx="4"/>
          </p:nvPr>
        </p:nvSpPr>
        <p:spPr>
          <a:xfrm>
            <a:off x="4468045" y="1444342"/>
            <a:ext cx="4041775" cy="33636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3" name="Plassholder for tekst 4">
            <a:extLst>
              <a:ext uri="{FF2B5EF4-FFF2-40B4-BE49-F238E27FC236}">
                <a16:creationId xmlns:a16="http://schemas.microsoft.com/office/drawing/2014/main" id="{FC862961-AFCA-7E4D-BB5E-885FA1C594D2}"/>
              </a:ext>
            </a:extLst>
          </p:cNvPr>
          <p:cNvSpPr>
            <a:spLocks noGrp="1"/>
          </p:cNvSpPr>
          <p:nvPr>
            <p:ph type="body" sz="quarter" idx="10"/>
          </p:nvPr>
        </p:nvSpPr>
        <p:spPr>
          <a:xfrm>
            <a:off x="280218" y="964521"/>
            <a:ext cx="4041775" cy="47982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a:t>Klikk for å redigere</a:t>
            </a:r>
          </a:p>
        </p:txBody>
      </p:sp>
    </p:spTree>
    <p:extLst>
      <p:ext uri="{BB962C8B-B14F-4D97-AF65-F5344CB8AC3E}">
        <p14:creationId xmlns:p14="http://schemas.microsoft.com/office/powerpoint/2010/main" val="70223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5" name="Plassholder for lysbildenummer 4"/>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3172249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4" name="Plassholder for lysbildenummer 3"/>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64971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7" name="Plassholder for lysbildenummer 6"/>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159648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7" name="Plassholder for lysbildenummer 6"/>
          <p:cNvSpPr>
            <a:spLocks noGrp="1"/>
          </p:cNvSpPr>
          <p:nvPr>
            <p:ph type="sldNum" sz="quarter" idx="12"/>
          </p:nvPr>
        </p:nvSpPr>
        <p:spPr>
          <a:xfrm>
            <a:off x="8185682" y="4767263"/>
            <a:ext cx="501118" cy="273844"/>
          </a:xfrm>
          <a:prstGeom prst="rect">
            <a:avLst/>
          </a:prstGeom>
        </p:spPr>
        <p:txBody>
          <a:bodyPr/>
          <a:lstStyle/>
          <a:p>
            <a:fld id="{91853A39-49B3-554A-AE82-85611CEBD8E3}" type="slidenum">
              <a:rPr lang="nb-NO" smtClean="0"/>
              <a:t>‹#›</a:t>
            </a:fld>
            <a:endParaRPr lang="nb-NO"/>
          </a:p>
        </p:txBody>
      </p:sp>
    </p:spTree>
    <p:extLst>
      <p:ext uri="{BB962C8B-B14F-4D97-AF65-F5344CB8AC3E}">
        <p14:creationId xmlns:p14="http://schemas.microsoft.com/office/powerpoint/2010/main" val="353223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314320" y="205979"/>
            <a:ext cx="8229600" cy="646331"/>
          </a:xfrm>
          <a:prstGeom prst="rect">
            <a:avLst/>
          </a:prstGeom>
        </p:spPr>
        <p:txBody>
          <a:bodyPr vert="horz" lIns="91440" tIns="45720" rIns="91440" bIns="45720" rtlCol="0" anchor="t" anchorCtr="0">
            <a:spAutoFit/>
          </a:bodyPr>
          <a:lstStyle/>
          <a:p>
            <a:r>
              <a:rPr lang="nb-NO" dirty="0"/>
              <a:t>Klikk for å redigere tittelstil</a:t>
            </a:r>
          </a:p>
        </p:txBody>
      </p:sp>
      <p:sp>
        <p:nvSpPr>
          <p:cNvPr id="3" name="Plassholder for tekst 2"/>
          <p:cNvSpPr>
            <a:spLocks noGrp="1"/>
          </p:cNvSpPr>
          <p:nvPr>
            <p:ph type="body" idx="1"/>
          </p:nvPr>
        </p:nvSpPr>
        <p:spPr>
          <a:xfrm>
            <a:off x="314320" y="946768"/>
            <a:ext cx="8229600" cy="3647855"/>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lysbildenummer 5"/>
          <p:cNvSpPr>
            <a:spLocks noGrp="1"/>
          </p:cNvSpPr>
          <p:nvPr>
            <p:ph type="sldNum" sz="quarter" idx="4"/>
          </p:nvPr>
        </p:nvSpPr>
        <p:spPr>
          <a:xfrm>
            <a:off x="8241294" y="4815936"/>
            <a:ext cx="426966" cy="273844"/>
          </a:xfrm>
          <a:prstGeom prst="rect">
            <a:avLst/>
          </a:prstGeom>
        </p:spPr>
        <p:txBody>
          <a:bodyPr/>
          <a:lstStyle>
            <a:lvl1pPr>
              <a:defRPr sz="1000"/>
            </a:lvl1pPr>
          </a:lstStyle>
          <a:p>
            <a:pPr algn="r"/>
            <a:fld id="{91853A39-49B3-554A-AE82-85611CEBD8E3}" type="slidenum">
              <a:rPr lang="nb-NO" smtClean="0">
                <a:latin typeface="Arial"/>
                <a:cs typeface="Arial"/>
              </a:rPr>
              <a:pPr algn="r"/>
              <a:t>‹#›</a:t>
            </a:fld>
            <a:endParaRPr lang="nb-NO" dirty="0">
              <a:latin typeface="Arial"/>
              <a:cs typeface="Arial"/>
            </a:endParaRPr>
          </a:p>
        </p:txBody>
      </p:sp>
      <p:pic>
        <p:nvPicPr>
          <p:cNvPr id="9" name="Bilde 8">
            <a:extLst>
              <a:ext uri="{FF2B5EF4-FFF2-40B4-BE49-F238E27FC236}">
                <a16:creationId xmlns:a16="http://schemas.microsoft.com/office/drawing/2014/main" id="{EC151788-4963-A348-A694-628F9AEA45FA}"/>
              </a:ext>
            </a:extLst>
          </p:cNvPr>
          <p:cNvPicPr>
            <a:picLocks noChangeAspect="1"/>
          </p:cNvPicPr>
          <p:nvPr userDrawn="1"/>
        </p:nvPicPr>
        <p:blipFill>
          <a:blip r:embed="rId13"/>
          <a:stretch>
            <a:fillRect/>
          </a:stretch>
        </p:blipFill>
        <p:spPr>
          <a:xfrm>
            <a:off x="425115" y="4785586"/>
            <a:ext cx="2693470" cy="247457"/>
          </a:xfrm>
          <a:prstGeom prst="rect">
            <a:avLst/>
          </a:prstGeom>
        </p:spPr>
      </p:pic>
    </p:spTree>
    <p:extLst>
      <p:ext uri="{BB962C8B-B14F-4D97-AF65-F5344CB8AC3E}">
        <p14:creationId xmlns:p14="http://schemas.microsoft.com/office/powerpoint/2010/main" val="577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714EA05B-DC29-9A49-9E07-BD359950FFCC}"/>
              </a:ext>
            </a:extLst>
          </p:cNvPr>
          <p:cNvSpPr/>
          <p:nvPr/>
        </p:nvSpPr>
        <p:spPr>
          <a:xfrm>
            <a:off x="0" y="0"/>
            <a:ext cx="9144000" cy="51435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3" name="Tittel 1">
            <a:extLst>
              <a:ext uri="{FF2B5EF4-FFF2-40B4-BE49-F238E27FC236}">
                <a16:creationId xmlns:a16="http://schemas.microsoft.com/office/drawing/2014/main" id="{348DDC63-D03F-4E4B-B5C0-63C3F1A3BC59}"/>
              </a:ext>
            </a:extLst>
          </p:cNvPr>
          <p:cNvSpPr>
            <a:spLocks noGrp="1"/>
          </p:cNvSpPr>
          <p:nvPr>
            <p:ph type="ctrTitle"/>
          </p:nvPr>
        </p:nvSpPr>
        <p:spPr>
          <a:xfrm>
            <a:off x="514954" y="1707334"/>
            <a:ext cx="8114088" cy="461665"/>
          </a:xfrm>
        </p:spPr>
        <p:txBody>
          <a:bodyPr/>
          <a:lstStyle/>
          <a:p>
            <a:r>
              <a:rPr lang="en-US" sz="2400" dirty="0">
                <a:solidFill>
                  <a:schemeClr val="bg1"/>
                </a:solidFill>
              </a:rPr>
              <a:t>Adaptive sampling of ocean fronts with multiple AUVs</a:t>
            </a:r>
          </a:p>
        </p:txBody>
      </p:sp>
      <p:sp>
        <p:nvSpPr>
          <p:cNvPr id="14" name="Undertittel 2">
            <a:extLst>
              <a:ext uri="{FF2B5EF4-FFF2-40B4-BE49-F238E27FC236}">
                <a16:creationId xmlns:a16="http://schemas.microsoft.com/office/drawing/2014/main" id="{88B19D96-02F0-DB47-BCCF-7D70761C2646}"/>
              </a:ext>
            </a:extLst>
          </p:cNvPr>
          <p:cNvSpPr>
            <a:spLocks noGrp="1"/>
          </p:cNvSpPr>
          <p:nvPr>
            <p:ph type="subTitle" idx="1"/>
          </p:nvPr>
        </p:nvSpPr>
        <p:spPr>
          <a:xfrm>
            <a:off x="514953" y="2376945"/>
            <a:ext cx="8114089" cy="2555663"/>
          </a:xfrm>
        </p:spPr>
        <p:txBody>
          <a:bodyPr>
            <a:normAutofit fontScale="92500" lnSpcReduction="10000"/>
          </a:bodyPr>
          <a:lstStyle/>
          <a:p>
            <a:pPr algn="ctr">
              <a:lnSpc>
                <a:spcPct val="170000"/>
              </a:lnSpc>
            </a:pPr>
            <a:r>
              <a:rPr lang="en-US" dirty="0">
                <a:solidFill>
                  <a:schemeClr val="bg1">
                    <a:lumMod val="85000"/>
                  </a:schemeClr>
                </a:solidFill>
              </a:rPr>
              <a:t>Ph.D. Candidate: Yaolin Ge </a:t>
            </a:r>
          </a:p>
          <a:p>
            <a:pPr algn="ctr">
              <a:lnSpc>
                <a:spcPct val="170000"/>
              </a:lnSpc>
            </a:pPr>
            <a:r>
              <a:rPr lang="en-US" dirty="0">
                <a:solidFill>
                  <a:schemeClr val="bg1">
                    <a:lumMod val="85000"/>
                  </a:schemeClr>
                </a:solidFill>
              </a:rPr>
              <a:t>Date of the trial lecture: 2024-05-08</a:t>
            </a:r>
          </a:p>
          <a:p>
            <a:pPr algn="ctr">
              <a:lnSpc>
                <a:spcPct val="170000"/>
              </a:lnSpc>
            </a:pPr>
            <a:r>
              <a:rPr lang="en-US" dirty="0">
                <a:solidFill>
                  <a:schemeClr val="bg1">
                    <a:lumMod val="85000"/>
                  </a:schemeClr>
                </a:solidFill>
              </a:rPr>
              <a:t>Department of Mathematical Sciences</a:t>
            </a:r>
          </a:p>
          <a:p>
            <a:pPr algn="ctr">
              <a:lnSpc>
                <a:spcPct val="170000"/>
              </a:lnSpc>
            </a:pPr>
            <a:r>
              <a:rPr lang="en-US" dirty="0">
                <a:solidFill>
                  <a:schemeClr val="bg1">
                    <a:lumMod val="85000"/>
                  </a:schemeClr>
                </a:solidFill>
              </a:rPr>
              <a:t>Faculty of Information Technology and Electrical Engineering</a:t>
            </a:r>
          </a:p>
          <a:p>
            <a:pPr algn="ctr">
              <a:lnSpc>
                <a:spcPct val="170000"/>
              </a:lnSpc>
            </a:pPr>
            <a:endParaRPr lang="en-US" dirty="0">
              <a:solidFill>
                <a:schemeClr val="bg1">
                  <a:lumMod val="85000"/>
                </a:schemeClr>
              </a:solidFill>
            </a:endParaRPr>
          </a:p>
        </p:txBody>
      </p:sp>
      <p:pic>
        <p:nvPicPr>
          <p:cNvPr id="16" name="Bilde 15">
            <a:extLst>
              <a:ext uri="{FF2B5EF4-FFF2-40B4-BE49-F238E27FC236}">
                <a16:creationId xmlns:a16="http://schemas.microsoft.com/office/drawing/2014/main" id="{A71F1799-6D83-B042-96E3-C1F8A01F93BE}"/>
              </a:ext>
            </a:extLst>
          </p:cNvPr>
          <p:cNvPicPr>
            <a:picLocks noChangeAspect="1"/>
          </p:cNvPicPr>
          <p:nvPr/>
        </p:nvPicPr>
        <p:blipFill>
          <a:blip r:embed="rId3"/>
          <a:stretch>
            <a:fillRect/>
          </a:stretch>
        </p:blipFill>
        <p:spPr>
          <a:xfrm>
            <a:off x="1868819" y="325453"/>
            <a:ext cx="5406359" cy="504325"/>
          </a:xfrm>
          <a:prstGeom prst="rect">
            <a:avLst/>
          </a:prstGeom>
        </p:spPr>
      </p:pic>
      <p:sp>
        <p:nvSpPr>
          <p:cNvPr id="2" name="Tittel 1">
            <a:extLst>
              <a:ext uri="{FF2B5EF4-FFF2-40B4-BE49-F238E27FC236}">
                <a16:creationId xmlns:a16="http://schemas.microsoft.com/office/drawing/2014/main" id="{F397865D-6460-2CF4-3EC8-B77D74DE27DB}"/>
              </a:ext>
            </a:extLst>
          </p:cNvPr>
          <p:cNvSpPr txBox="1">
            <a:spLocks/>
          </p:cNvSpPr>
          <p:nvPr/>
        </p:nvSpPr>
        <p:spPr>
          <a:xfrm>
            <a:off x="514953" y="1037723"/>
            <a:ext cx="8114088" cy="461665"/>
          </a:xfrm>
          <a:prstGeom prst="rect">
            <a:avLst/>
          </a:prstGeom>
        </p:spPr>
        <p:txBody>
          <a:bodyPr vert="horz" lIns="91440" tIns="45720" rIns="91440" bIns="45720" rtlCol="0" anchor="t" anchorCtr="0">
            <a:sp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pPr algn="ctr"/>
            <a:r>
              <a:rPr lang="en-US" sz="2400" dirty="0">
                <a:solidFill>
                  <a:schemeClr val="bg1"/>
                </a:solidFill>
              </a:rPr>
              <a:t>Trial lecture</a:t>
            </a:r>
          </a:p>
        </p:txBody>
      </p:sp>
    </p:spTree>
    <p:extLst>
      <p:ext uri="{BB962C8B-B14F-4D97-AF65-F5344CB8AC3E}">
        <p14:creationId xmlns:p14="http://schemas.microsoft.com/office/powerpoint/2010/main" val="324310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ECFFD0-E7DD-4AFD-CA15-650C470BCBF3}"/>
              </a:ext>
            </a:extLst>
          </p:cNvPr>
          <p:cNvSpPr>
            <a:spLocks noGrp="1"/>
          </p:cNvSpPr>
          <p:nvPr>
            <p:ph idx="1"/>
          </p:nvPr>
        </p:nvSpPr>
        <p:spPr/>
        <p:txBody>
          <a:bodyPr/>
          <a:lstStyle/>
          <a:p>
            <a:r>
              <a:rPr lang="en-GB" dirty="0"/>
              <a:t>High Spatial and Temporal Resolution</a:t>
            </a:r>
          </a:p>
          <a:p>
            <a:r>
              <a:rPr lang="en-GB" dirty="0"/>
              <a:t>Adaptive Sampling Capabilities</a:t>
            </a:r>
          </a:p>
          <a:p>
            <a:r>
              <a:rPr lang="en-GB" dirty="0"/>
              <a:t>Cost Efficiency</a:t>
            </a:r>
          </a:p>
          <a:p>
            <a:r>
              <a:rPr lang="en-GB" dirty="0"/>
              <a:t>Access to Remote and Harsh Environments</a:t>
            </a:r>
          </a:p>
        </p:txBody>
      </p:sp>
      <p:sp>
        <p:nvSpPr>
          <p:cNvPr id="3" name="Title 2">
            <a:extLst>
              <a:ext uri="{FF2B5EF4-FFF2-40B4-BE49-F238E27FC236}">
                <a16:creationId xmlns:a16="http://schemas.microsoft.com/office/drawing/2014/main" id="{7CFDEEB4-FEA7-99F8-4558-4C5D7FCEDE7C}"/>
              </a:ext>
            </a:extLst>
          </p:cNvPr>
          <p:cNvSpPr>
            <a:spLocks noGrp="1"/>
          </p:cNvSpPr>
          <p:nvPr>
            <p:ph type="title"/>
          </p:nvPr>
        </p:nvSpPr>
        <p:spPr/>
        <p:txBody>
          <a:bodyPr/>
          <a:lstStyle/>
          <a:p>
            <a:r>
              <a:rPr lang="en-NO" dirty="0"/>
              <a:t>Why AUV?</a:t>
            </a:r>
          </a:p>
        </p:txBody>
      </p:sp>
    </p:spTree>
    <p:extLst>
      <p:ext uri="{BB962C8B-B14F-4D97-AF65-F5344CB8AC3E}">
        <p14:creationId xmlns:p14="http://schemas.microsoft.com/office/powerpoint/2010/main" val="235278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C30B8-08A6-D1F9-8902-9B65A2DFA2E9}"/>
              </a:ext>
            </a:extLst>
          </p:cNvPr>
          <p:cNvSpPr>
            <a:spLocks noGrp="1"/>
          </p:cNvSpPr>
          <p:nvPr>
            <p:ph idx="1"/>
          </p:nvPr>
        </p:nvSpPr>
        <p:spPr/>
        <p:txBody>
          <a:bodyPr>
            <a:normAutofit fontScale="92500" lnSpcReduction="10000"/>
          </a:bodyPr>
          <a:lstStyle/>
          <a:p>
            <a:pPr marL="0" indent="0">
              <a:buNone/>
            </a:pPr>
            <a:r>
              <a:rPr lang="en-GB" dirty="0"/>
              <a:t>Definition</a:t>
            </a:r>
          </a:p>
          <a:p>
            <a:r>
              <a:rPr lang="en-GB" sz="1700" dirty="0"/>
              <a:t>Dynamically adjusting the data collection strategy based on real-time data. </a:t>
            </a:r>
          </a:p>
          <a:p>
            <a:r>
              <a:rPr lang="en-GB" sz="1700" dirty="0"/>
              <a:t>Optimizes resource use and improves data relevance.</a:t>
            </a:r>
          </a:p>
          <a:p>
            <a:pPr marL="0" indent="0">
              <a:buNone/>
            </a:pPr>
            <a:endParaRPr lang="en-GB" sz="1700" dirty="0"/>
          </a:p>
          <a:p>
            <a:pPr marL="0" indent="0">
              <a:buNone/>
            </a:pPr>
            <a:r>
              <a:rPr lang="en-NO" dirty="0"/>
              <a:t>Key features</a:t>
            </a:r>
          </a:p>
          <a:p>
            <a:pPr>
              <a:buFont typeface="Arial" panose="020B0604020202020204" pitchFamily="34" charset="0"/>
              <a:buChar char="•"/>
            </a:pPr>
            <a:r>
              <a:rPr lang="en-GB" sz="1700" dirty="0"/>
              <a:t>Real-time Data Analysis</a:t>
            </a:r>
          </a:p>
          <a:p>
            <a:pPr>
              <a:buFont typeface="Arial" panose="020B0604020202020204" pitchFamily="34" charset="0"/>
              <a:buChar char="•"/>
            </a:pPr>
            <a:r>
              <a:rPr lang="en-GB" sz="1700" dirty="0"/>
              <a:t>Dynamic Decision-Making</a:t>
            </a:r>
          </a:p>
          <a:p>
            <a:pPr>
              <a:buFont typeface="Arial" panose="020B0604020202020204" pitchFamily="34" charset="0"/>
              <a:buChar char="•"/>
            </a:pPr>
            <a:r>
              <a:rPr lang="en-GB" sz="1700" dirty="0"/>
              <a:t>Efficient Resource Use</a:t>
            </a:r>
            <a:endParaRPr lang="en-NO" sz="1700" dirty="0"/>
          </a:p>
          <a:p>
            <a:pPr marL="0" indent="0">
              <a:buNone/>
            </a:pPr>
            <a:endParaRPr lang="en-NO" dirty="0"/>
          </a:p>
          <a:p>
            <a:pPr marL="0" indent="0">
              <a:buNone/>
            </a:pPr>
            <a:r>
              <a:rPr lang="en-NO" dirty="0"/>
              <a:t>Advantages? </a:t>
            </a:r>
          </a:p>
          <a:p>
            <a:pPr>
              <a:buFont typeface="Arial" panose="020B0604020202020204" pitchFamily="34" charset="0"/>
              <a:buChar char="•"/>
            </a:pPr>
            <a:r>
              <a:rPr lang="en-NO" sz="1700" dirty="0"/>
              <a:t>Efficiency</a:t>
            </a:r>
          </a:p>
          <a:p>
            <a:pPr>
              <a:buFont typeface="Arial" panose="020B0604020202020204" pitchFamily="34" charset="0"/>
              <a:buChar char="•"/>
            </a:pPr>
            <a:r>
              <a:rPr lang="en-GB" sz="1700" dirty="0"/>
              <a:t>C</a:t>
            </a:r>
            <a:r>
              <a:rPr lang="en-NO" sz="1700" dirty="0"/>
              <a:t>omplex environment suitability </a:t>
            </a:r>
          </a:p>
        </p:txBody>
      </p:sp>
      <p:sp>
        <p:nvSpPr>
          <p:cNvPr id="3" name="Title 2">
            <a:extLst>
              <a:ext uri="{FF2B5EF4-FFF2-40B4-BE49-F238E27FC236}">
                <a16:creationId xmlns:a16="http://schemas.microsoft.com/office/drawing/2014/main" id="{D2D5A2D0-DA06-7FE4-2BB2-FD46163E59F3}"/>
              </a:ext>
            </a:extLst>
          </p:cNvPr>
          <p:cNvSpPr>
            <a:spLocks noGrp="1"/>
          </p:cNvSpPr>
          <p:nvPr>
            <p:ph type="title"/>
          </p:nvPr>
        </p:nvSpPr>
        <p:spPr/>
        <p:txBody>
          <a:bodyPr/>
          <a:lstStyle/>
          <a:p>
            <a:r>
              <a:rPr lang="en-NO" dirty="0"/>
              <a:t>Adaptive sampling</a:t>
            </a:r>
          </a:p>
        </p:txBody>
      </p:sp>
    </p:spTree>
    <p:extLst>
      <p:ext uri="{BB962C8B-B14F-4D97-AF65-F5344CB8AC3E}">
        <p14:creationId xmlns:p14="http://schemas.microsoft.com/office/powerpoint/2010/main" val="1776763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A2C733-7D5E-3D46-6B05-E34CC4E27814}"/>
              </a:ext>
            </a:extLst>
          </p:cNvPr>
          <p:cNvSpPr>
            <a:spLocks noGrp="1"/>
          </p:cNvSpPr>
          <p:nvPr>
            <p:ph idx="1"/>
          </p:nvPr>
        </p:nvSpPr>
        <p:spPr/>
        <p:txBody>
          <a:bodyPr/>
          <a:lstStyle/>
          <a:p>
            <a:r>
              <a:rPr lang="en-NO" dirty="0"/>
              <a:t>Environmental factors</a:t>
            </a:r>
          </a:p>
          <a:p>
            <a:pPr lvl="1"/>
            <a:r>
              <a:rPr lang="en-GB" dirty="0"/>
              <a:t>U</a:t>
            </a:r>
            <a:r>
              <a:rPr lang="en-NO" dirty="0"/>
              <a:t>npredictable currents and turbulence</a:t>
            </a:r>
          </a:p>
          <a:p>
            <a:pPr lvl="1"/>
            <a:r>
              <a:rPr lang="en-GB" dirty="0"/>
              <a:t>D</a:t>
            </a:r>
            <a:r>
              <a:rPr lang="en-NO" dirty="0"/>
              <a:t>ynamic and complex environment</a:t>
            </a:r>
          </a:p>
          <a:p>
            <a:r>
              <a:rPr lang="en-NO" dirty="0"/>
              <a:t>Technical challenges</a:t>
            </a:r>
          </a:p>
          <a:p>
            <a:pPr lvl="1"/>
            <a:r>
              <a:rPr lang="en-GB" dirty="0"/>
              <a:t>N</a:t>
            </a:r>
            <a:r>
              <a:rPr lang="en-NO" dirty="0"/>
              <a:t>avigation and localization in underwater</a:t>
            </a:r>
          </a:p>
          <a:p>
            <a:pPr lvl="1"/>
            <a:r>
              <a:rPr lang="en-GB" dirty="0"/>
              <a:t>D</a:t>
            </a:r>
            <a:r>
              <a:rPr lang="en-NO" dirty="0"/>
              <a:t>ata transmission and coordination</a:t>
            </a:r>
          </a:p>
        </p:txBody>
      </p:sp>
      <p:sp>
        <p:nvSpPr>
          <p:cNvPr id="3" name="Title 2">
            <a:extLst>
              <a:ext uri="{FF2B5EF4-FFF2-40B4-BE49-F238E27FC236}">
                <a16:creationId xmlns:a16="http://schemas.microsoft.com/office/drawing/2014/main" id="{B3481F46-6D57-4DC6-1EB3-72431CDC9604}"/>
              </a:ext>
            </a:extLst>
          </p:cNvPr>
          <p:cNvSpPr>
            <a:spLocks noGrp="1"/>
          </p:cNvSpPr>
          <p:nvPr>
            <p:ph type="title"/>
          </p:nvPr>
        </p:nvSpPr>
        <p:spPr/>
        <p:txBody>
          <a:bodyPr/>
          <a:lstStyle/>
          <a:p>
            <a:r>
              <a:rPr lang="en-NO" dirty="0"/>
              <a:t>Challenges in oceanfront sampling</a:t>
            </a:r>
          </a:p>
        </p:txBody>
      </p:sp>
    </p:spTree>
    <p:extLst>
      <p:ext uri="{BB962C8B-B14F-4D97-AF65-F5344CB8AC3E}">
        <p14:creationId xmlns:p14="http://schemas.microsoft.com/office/powerpoint/2010/main" val="3525389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2AA268-82AB-493E-2989-B3DAC8B47E02}"/>
              </a:ext>
            </a:extLst>
          </p:cNvPr>
          <p:cNvSpPr>
            <a:spLocks noGrp="1"/>
          </p:cNvSpPr>
          <p:nvPr>
            <p:ph idx="1"/>
          </p:nvPr>
        </p:nvSpPr>
        <p:spPr/>
        <p:txBody>
          <a:bodyPr/>
          <a:lstStyle/>
          <a:p>
            <a:r>
              <a:rPr lang="en-NO" dirty="0"/>
              <a:t>Coordination and control strategies</a:t>
            </a:r>
          </a:p>
          <a:p>
            <a:pPr lvl="1"/>
            <a:r>
              <a:rPr lang="en-GB" dirty="0"/>
              <a:t>S</a:t>
            </a:r>
            <a:r>
              <a:rPr lang="en-NO" dirty="0"/>
              <a:t>warm intelligence and decentralized control</a:t>
            </a:r>
          </a:p>
          <a:p>
            <a:pPr lvl="1"/>
            <a:r>
              <a:rPr lang="en-GB" dirty="0"/>
              <a:t>P</a:t>
            </a:r>
            <a:r>
              <a:rPr lang="en-NO" dirty="0"/>
              <a:t>re-programmed routes vs. dynamic programming </a:t>
            </a:r>
          </a:p>
          <a:p>
            <a:r>
              <a:rPr lang="en-GB" dirty="0"/>
              <a:t>C</a:t>
            </a:r>
            <a:r>
              <a:rPr lang="en-NO" dirty="0"/>
              <a:t>ommunication and </a:t>
            </a:r>
            <a:r>
              <a:rPr lang="en-GB" dirty="0"/>
              <a:t>C</a:t>
            </a:r>
            <a:r>
              <a:rPr lang="en-NO" dirty="0"/>
              <a:t>ollaboration</a:t>
            </a:r>
          </a:p>
          <a:p>
            <a:pPr lvl="1"/>
            <a:r>
              <a:rPr lang="en-GB" dirty="0"/>
              <a:t>U</a:t>
            </a:r>
            <a:r>
              <a:rPr lang="en-NO" dirty="0"/>
              <a:t>nderwater communication</a:t>
            </a:r>
          </a:p>
          <a:p>
            <a:pPr lvl="1"/>
            <a:r>
              <a:rPr lang="en-GB" dirty="0"/>
              <a:t>R</a:t>
            </a:r>
            <a:r>
              <a:rPr lang="en-NO" dirty="0"/>
              <a:t>eal-time data sharing </a:t>
            </a:r>
          </a:p>
        </p:txBody>
      </p:sp>
      <p:sp>
        <p:nvSpPr>
          <p:cNvPr id="3" name="Title 2">
            <a:extLst>
              <a:ext uri="{FF2B5EF4-FFF2-40B4-BE49-F238E27FC236}">
                <a16:creationId xmlns:a16="http://schemas.microsoft.com/office/drawing/2014/main" id="{4B67E503-9D2A-875B-BA72-54A79671E779}"/>
              </a:ext>
            </a:extLst>
          </p:cNvPr>
          <p:cNvSpPr>
            <a:spLocks noGrp="1"/>
          </p:cNvSpPr>
          <p:nvPr>
            <p:ph type="title"/>
          </p:nvPr>
        </p:nvSpPr>
        <p:spPr/>
        <p:txBody>
          <a:bodyPr/>
          <a:lstStyle/>
          <a:p>
            <a:r>
              <a:rPr lang="en-NO" dirty="0"/>
              <a:t>Benefits of using multiple AUVs</a:t>
            </a:r>
          </a:p>
        </p:txBody>
      </p:sp>
    </p:spTree>
    <p:extLst>
      <p:ext uri="{BB962C8B-B14F-4D97-AF65-F5344CB8AC3E}">
        <p14:creationId xmlns:p14="http://schemas.microsoft.com/office/powerpoint/2010/main" val="3428732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2AA268-82AB-493E-2989-B3DAC8B47E02}"/>
              </a:ext>
            </a:extLst>
          </p:cNvPr>
          <p:cNvSpPr>
            <a:spLocks noGrp="1"/>
          </p:cNvSpPr>
          <p:nvPr>
            <p:ph idx="1"/>
          </p:nvPr>
        </p:nvSpPr>
        <p:spPr/>
        <p:txBody>
          <a:bodyPr/>
          <a:lstStyle/>
          <a:p>
            <a:r>
              <a:rPr lang="en-NO" dirty="0"/>
              <a:t>Different control strategies</a:t>
            </a:r>
          </a:p>
          <a:p>
            <a:r>
              <a:rPr lang="en-GB" dirty="0"/>
              <a:t>D</a:t>
            </a:r>
            <a:r>
              <a:rPr lang="en-NO" dirty="0"/>
              <a:t>ifferent communication strategies</a:t>
            </a:r>
          </a:p>
          <a:p>
            <a:r>
              <a:rPr lang="en-GB" dirty="0"/>
              <a:t>D</a:t>
            </a:r>
            <a:r>
              <a:rPr lang="en-NO" dirty="0"/>
              <a:t>ifferent targeting strategies</a:t>
            </a:r>
          </a:p>
          <a:p>
            <a:endParaRPr lang="en-NO" dirty="0"/>
          </a:p>
        </p:txBody>
      </p:sp>
      <p:sp>
        <p:nvSpPr>
          <p:cNvPr id="3" name="Title 2">
            <a:extLst>
              <a:ext uri="{FF2B5EF4-FFF2-40B4-BE49-F238E27FC236}">
                <a16:creationId xmlns:a16="http://schemas.microsoft.com/office/drawing/2014/main" id="{4B67E503-9D2A-875B-BA72-54A79671E779}"/>
              </a:ext>
            </a:extLst>
          </p:cNvPr>
          <p:cNvSpPr>
            <a:spLocks noGrp="1"/>
          </p:cNvSpPr>
          <p:nvPr>
            <p:ph type="title"/>
          </p:nvPr>
        </p:nvSpPr>
        <p:spPr/>
        <p:txBody>
          <a:bodyPr/>
          <a:lstStyle/>
          <a:p>
            <a:r>
              <a:rPr lang="en-NO" dirty="0"/>
              <a:t>Case studies</a:t>
            </a:r>
          </a:p>
        </p:txBody>
      </p:sp>
    </p:spTree>
    <p:extLst>
      <p:ext uri="{BB962C8B-B14F-4D97-AF65-F5344CB8AC3E}">
        <p14:creationId xmlns:p14="http://schemas.microsoft.com/office/powerpoint/2010/main" val="2789313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E5AC9F-9004-F578-4E47-979F9AB8D443}"/>
              </a:ext>
            </a:extLst>
          </p:cNvPr>
          <p:cNvPicPr>
            <a:picLocks noChangeAspect="1"/>
          </p:cNvPicPr>
          <p:nvPr/>
        </p:nvPicPr>
        <p:blipFill>
          <a:blip r:embed="rId2"/>
          <a:stretch>
            <a:fillRect/>
          </a:stretch>
        </p:blipFill>
        <p:spPr>
          <a:xfrm>
            <a:off x="682047" y="922492"/>
            <a:ext cx="7494146" cy="3672131"/>
          </a:xfrm>
          <a:prstGeom prst="rect">
            <a:avLst/>
          </a:prstGeom>
          <a:noFill/>
        </p:spPr>
      </p:pic>
      <p:sp>
        <p:nvSpPr>
          <p:cNvPr id="3" name="Title 2">
            <a:extLst>
              <a:ext uri="{FF2B5EF4-FFF2-40B4-BE49-F238E27FC236}">
                <a16:creationId xmlns:a16="http://schemas.microsoft.com/office/drawing/2014/main" id="{0E1F56B4-DD9F-D4C9-D441-E4E6AE8CCCD6}"/>
              </a:ext>
            </a:extLst>
          </p:cNvPr>
          <p:cNvSpPr>
            <a:spLocks noGrp="1"/>
          </p:cNvSpPr>
          <p:nvPr>
            <p:ph type="title"/>
          </p:nvPr>
        </p:nvSpPr>
        <p:spPr>
          <a:xfrm>
            <a:off x="314320" y="205979"/>
            <a:ext cx="8229600" cy="646331"/>
          </a:xfrm>
        </p:spPr>
        <p:txBody>
          <a:bodyPr anchor="t">
            <a:normAutofit/>
          </a:bodyPr>
          <a:lstStyle/>
          <a:p>
            <a:r>
              <a:rPr lang="en-NO" dirty="0"/>
              <a:t>Case study I - Control of multi-AUVs</a:t>
            </a:r>
          </a:p>
        </p:txBody>
      </p:sp>
    </p:spTree>
    <p:extLst>
      <p:ext uri="{BB962C8B-B14F-4D97-AF65-F5344CB8AC3E}">
        <p14:creationId xmlns:p14="http://schemas.microsoft.com/office/powerpoint/2010/main" val="3849897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8C8C3A-0256-EE02-32BF-441310413E4E}"/>
              </a:ext>
            </a:extLst>
          </p:cNvPr>
          <p:cNvSpPr>
            <a:spLocks noGrp="1"/>
          </p:cNvSpPr>
          <p:nvPr>
            <p:ph idx="1"/>
          </p:nvPr>
        </p:nvSpPr>
        <p:spPr/>
        <p:txBody>
          <a:bodyPr/>
          <a:lstStyle/>
          <a:p>
            <a:endParaRPr lang="en-NO" dirty="0"/>
          </a:p>
        </p:txBody>
      </p:sp>
      <p:sp>
        <p:nvSpPr>
          <p:cNvPr id="3" name="Title 2">
            <a:extLst>
              <a:ext uri="{FF2B5EF4-FFF2-40B4-BE49-F238E27FC236}">
                <a16:creationId xmlns:a16="http://schemas.microsoft.com/office/drawing/2014/main" id="{D78C3661-68AF-15A9-C4B8-45D324707162}"/>
              </a:ext>
            </a:extLst>
          </p:cNvPr>
          <p:cNvSpPr>
            <a:spLocks noGrp="1"/>
          </p:cNvSpPr>
          <p:nvPr>
            <p:ph type="title"/>
          </p:nvPr>
        </p:nvSpPr>
        <p:spPr/>
        <p:txBody>
          <a:bodyPr/>
          <a:lstStyle/>
          <a:p>
            <a:r>
              <a:rPr lang="en-NO" dirty="0"/>
              <a:t>Case study I - VBAP</a:t>
            </a:r>
          </a:p>
        </p:txBody>
      </p:sp>
      <p:pic>
        <p:nvPicPr>
          <p:cNvPr id="4" name="Picture 3">
            <a:extLst>
              <a:ext uri="{FF2B5EF4-FFF2-40B4-BE49-F238E27FC236}">
                <a16:creationId xmlns:a16="http://schemas.microsoft.com/office/drawing/2014/main" id="{4210756D-8533-3F15-8594-01FC3A6DD337}"/>
              </a:ext>
            </a:extLst>
          </p:cNvPr>
          <p:cNvPicPr>
            <a:picLocks noChangeAspect="1"/>
          </p:cNvPicPr>
          <p:nvPr/>
        </p:nvPicPr>
        <p:blipFill rotWithShape="1">
          <a:blip r:embed="rId2"/>
          <a:srcRect l="30269" t="5215" r="10960" b="10173"/>
          <a:stretch/>
        </p:blipFill>
        <p:spPr>
          <a:xfrm>
            <a:off x="314320" y="1113991"/>
            <a:ext cx="3065929" cy="3107018"/>
          </a:xfrm>
          <a:prstGeom prst="rect">
            <a:avLst/>
          </a:prstGeom>
        </p:spPr>
      </p:pic>
      <p:pic>
        <p:nvPicPr>
          <p:cNvPr id="5" name="Picture 4">
            <a:extLst>
              <a:ext uri="{FF2B5EF4-FFF2-40B4-BE49-F238E27FC236}">
                <a16:creationId xmlns:a16="http://schemas.microsoft.com/office/drawing/2014/main" id="{D7454EFB-0337-290B-310E-EE62CB9555C5}"/>
              </a:ext>
            </a:extLst>
          </p:cNvPr>
          <p:cNvPicPr>
            <a:picLocks noChangeAspect="1"/>
          </p:cNvPicPr>
          <p:nvPr/>
        </p:nvPicPr>
        <p:blipFill>
          <a:blip r:embed="rId3"/>
          <a:stretch>
            <a:fillRect/>
          </a:stretch>
        </p:blipFill>
        <p:spPr>
          <a:xfrm>
            <a:off x="3543567" y="1113991"/>
            <a:ext cx="5054792" cy="1071156"/>
          </a:xfrm>
          <a:prstGeom prst="rect">
            <a:avLst/>
          </a:prstGeom>
        </p:spPr>
      </p:pic>
      <p:pic>
        <p:nvPicPr>
          <p:cNvPr id="6" name="Picture 5">
            <a:extLst>
              <a:ext uri="{FF2B5EF4-FFF2-40B4-BE49-F238E27FC236}">
                <a16:creationId xmlns:a16="http://schemas.microsoft.com/office/drawing/2014/main" id="{0426929C-8941-FFD5-FDE8-2E9009AC507A}"/>
              </a:ext>
            </a:extLst>
          </p:cNvPr>
          <p:cNvPicPr>
            <a:picLocks noChangeAspect="1"/>
          </p:cNvPicPr>
          <p:nvPr/>
        </p:nvPicPr>
        <p:blipFill>
          <a:blip r:embed="rId4"/>
          <a:stretch>
            <a:fillRect/>
          </a:stretch>
        </p:blipFill>
        <p:spPr>
          <a:xfrm>
            <a:off x="3604975" y="2255329"/>
            <a:ext cx="4639684" cy="747788"/>
          </a:xfrm>
          <a:prstGeom prst="rect">
            <a:avLst/>
          </a:prstGeom>
        </p:spPr>
      </p:pic>
      <p:pic>
        <p:nvPicPr>
          <p:cNvPr id="7" name="Picture 6">
            <a:extLst>
              <a:ext uri="{FF2B5EF4-FFF2-40B4-BE49-F238E27FC236}">
                <a16:creationId xmlns:a16="http://schemas.microsoft.com/office/drawing/2014/main" id="{154EEEE9-2313-5385-2DC6-DA0FFAC61E02}"/>
              </a:ext>
            </a:extLst>
          </p:cNvPr>
          <p:cNvPicPr>
            <a:picLocks noChangeAspect="1"/>
          </p:cNvPicPr>
          <p:nvPr/>
        </p:nvPicPr>
        <p:blipFill>
          <a:blip r:embed="rId5"/>
          <a:stretch>
            <a:fillRect/>
          </a:stretch>
        </p:blipFill>
        <p:spPr>
          <a:xfrm>
            <a:off x="4038034" y="3146859"/>
            <a:ext cx="3848100" cy="1765300"/>
          </a:xfrm>
          <a:prstGeom prst="rect">
            <a:avLst/>
          </a:prstGeom>
        </p:spPr>
      </p:pic>
    </p:spTree>
    <p:extLst>
      <p:ext uri="{BB962C8B-B14F-4D97-AF65-F5344CB8AC3E}">
        <p14:creationId xmlns:p14="http://schemas.microsoft.com/office/powerpoint/2010/main" val="366114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FBBEF6-B51B-E8AF-8E30-ED804C89E1C6}"/>
              </a:ext>
            </a:extLst>
          </p:cNvPr>
          <p:cNvPicPr>
            <a:picLocks noGrp="1" noChangeAspect="1"/>
          </p:cNvPicPr>
          <p:nvPr>
            <p:ph idx="1"/>
          </p:nvPr>
        </p:nvPicPr>
        <p:blipFill>
          <a:blip r:embed="rId3"/>
          <a:stretch>
            <a:fillRect/>
          </a:stretch>
        </p:blipFill>
        <p:spPr>
          <a:xfrm>
            <a:off x="1839191" y="1044359"/>
            <a:ext cx="5010722" cy="1527391"/>
          </a:xfrm>
          <a:prstGeom prst="rect">
            <a:avLst/>
          </a:prstGeom>
        </p:spPr>
      </p:pic>
      <p:sp>
        <p:nvSpPr>
          <p:cNvPr id="3" name="Title 2">
            <a:extLst>
              <a:ext uri="{FF2B5EF4-FFF2-40B4-BE49-F238E27FC236}">
                <a16:creationId xmlns:a16="http://schemas.microsoft.com/office/drawing/2014/main" id="{4396E285-491E-1555-BB6E-48DBE3412D4B}"/>
              </a:ext>
            </a:extLst>
          </p:cNvPr>
          <p:cNvSpPr>
            <a:spLocks noGrp="1"/>
          </p:cNvSpPr>
          <p:nvPr>
            <p:ph type="title"/>
          </p:nvPr>
        </p:nvSpPr>
        <p:spPr/>
        <p:txBody>
          <a:bodyPr/>
          <a:lstStyle/>
          <a:p>
            <a:r>
              <a:rPr lang="en-NO" dirty="0"/>
              <a:t>Case study I – Lyapunov function</a:t>
            </a:r>
          </a:p>
        </p:txBody>
      </p:sp>
      <p:pic>
        <p:nvPicPr>
          <p:cNvPr id="5" name="Picture 4">
            <a:extLst>
              <a:ext uri="{FF2B5EF4-FFF2-40B4-BE49-F238E27FC236}">
                <a16:creationId xmlns:a16="http://schemas.microsoft.com/office/drawing/2014/main" id="{D8A8035F-3311-48E6-0045-15AD486E014C}"/>
              </a:ext>
            </a:extLst>
          </p:cNvPr>
          <p:cNvPicPr>
            <a:picLocks noChangeAspect="1"/>
          </p:cNvPicPr>
          <p:nvPr/>
        </p:nvPicPr>
        <p:blipFill>
          <a:blip r:embed="rId4"/>
          <a:stretch>
            <a:fillRect/>
          </a:stretch>
        </p:blipFill>
        <p:spPr>
          <a:xfrm>
            <a:off x="1839191" y="2667774"/>
            <a:ext cx="5537200" cy="723900"/>
          </a:xfrm>
          <a:prstGeom prst="rect">
            <a:avLst/>
          </a:prstGeom>
        </p:spPr>
      </p:pic>
      <p:pic>
        <p:nvPicPr>
          <p:cNvPr id="6" name="Picture 5">
            <a:extLst>
              <a:ext uri="{FF2B5EF4-FFF2-40B4-BE49-F238E27FC236}">
                <a16:creationId xmlns:a16="http://schemas.microsoft.com/office/drawing/2014/main" id="{8BFF1C51-6D09-CE20-73CA-87A688255E2F}"/>
              </a:ext>
            </a:extLst>
          </p:cNvPr>
          <p:cNvPicPr>
            <a:picLocks noChangeAspect="1"/>
          </p:cNvPicPr>
          <p:nvPr/>
        </p:nvPicPr>
        <p:blipFill>
          <a:blip r:embed="rId5"/>
          <a:stretch>
            <a:fillRect/>
          </a:stretch>
        </p:blipFill>
        <p:spPr>
          <a:xfrm>
            <a:off x="1947713" y="3490611"/>
            <a:ext cx="4902200" cy="1600200"/>
          </a:xfrm>
          <a:prstGeom prst="rect">
            <a:avLst/>
          </a:prstGeom>
        </p:spPr>
      </p:pic>
    </p:spTree>
    <p:extLst>
      <p:ext uri="{BB962C8B-B14F-4D97-AF65-F5344CB8AC3E}">
        <p14:creationId xmlns:p14="http://schemas.microsoft.com/office/powerpoint/2010/main" val="4073038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986EDC-63C4-71B0-1D02-797F42D10C92}"/>
              </a:ext>
            </a:extLst>
          </p:cNvPr>
          <p:cNvSpPr>
            <a:spLocks noGrp="1"/>
          </p:cNvSpPr>
          <p:nvPr>
            <p:ph idx="1"/>
          </p:nvPr>
        </p:nvSpPr>
        <p:spPr/>
        <p:txBody>
          <a:bodyPr/>
          <a:lstStyle/>
          <a:p>
            <a:r>
              <a:rPr lang="en-NO" dirty="0"/>
              <a:t>Stability and convergence of the formation</a:t>
            </a:r>
          </a:p>
          <a:p>
            <a:endParaRPr lang="en-NO" dirty="0"/>
          </a:p>
          <a:p>
            <a:endParaRPr lang="en-NO" dirty="0"/>
          </a:p>
          <a:p>
            <a:endParaRPr lang="en-NO" dirty="0"/>
          </a:p>
          <a:p>
            <a:r>
              <a:rPr lang="en-NO" dirty="0"/>
              <a:t>Feedback control based on the measurements</a:t>
            </a:r>
          </a:p>
        </p:txBody>
      </p:sp>
      <p:sp>
        <p:nvSpPr>
          <p:cNvPr id="3" name="Title 2">
            <a:extLst>
              <a:ext uri="{FF2B5EF4-FFF2-40B4-BE49-F238E27FC236}">
                <a16:creationId xmlns:a16="http://schemas.microsoft.com/office/drawing/2014/main" id="{8098BED9-A41C-C11B-F17B-2C583104C48F}"/>
              </a:ext>
            </a:extLst>
          </p:cNvPr>
          <p:cNvSpPr>
            <a:spLocks noGrp="1"/>
          </p:cNvSpPr>
          <p:nvPr>
            <p:ph type="title"/>
          </p:nvPr>
        </p:nvSpPr>
        <p:spPr/>
        <p:txBody>
          <a:bodyPr/>
          <a:lstStyle/>
          <a:p>
            <a:r>
              <a:rPr lang="en-NO" dirty="0"/>
              <a:t>Case study I - Strategies </a:t>
            </a:r>
          </a:p>
        </p:txBody>
      </p:sp>
      <p:pic>
        <p:nvPicPr>
          <p:cNvPr id="4" name="Picture 3">
            <a:extLst>
              <a:ext uri="{FF2B5EF4-FFF2-40B4-BE49-F238E27FC236}">
                <a16:creationId xmlns:a16="http://schemas.microsoft.com/office/drawing/2014/main" id="{A3850624-0F58-465D-9BBF-50A7D7E45322}"/>
              </a:ext>
            </a:extLst>
          </p:cNvPr>
          <p:cNvPicPr>
            <a:picLocks noChangeAspect="1"/>
          </p:cNvPicPr>
          <p:nvPr/>
        </p:nvPicPr>
        <p:blipFill>
          <a:blip r:embed="rId3"/>
          <a:stretch>
            <a:fillRect/>
          </a:stretch>
        </p:blipFill>
        <p:spPr>
          <a:xfrm>
            <a:off x="733420" y="1445720"/>
            <a:ext cx="3695700" cy="901700"/>
          </a:xfrm>
          <a:prstGeom prst="rect">
            <a:avLst/>
          </a:prstGeom>
        </p:spPr>
      </p:pic>
      <p:pic>
        <p:nvPicPr>
          <p:cNvPr id="5" name="Picture 4">
            <a:extLst>
              <a:ext uri="{FF2B5EF4-FFF2-40B4-BE49-F238E27FC236}">
                <a16:creationId xmlns:a16="http://schemas.microsoft.com/office/drawing/2014/main" id="{909CDDA4-D3A4-3748-4C39-94A9077A8F31}"/>
              </a:ext>
            </a:extLst>
          </p:cNvPr>
          <p:cNvPicPr>
            <a:picLocks noChangeAspect="1"/>
          </p:cNvPicPr>
          <p:nvPr/>
        </p:nvPicPr>
        <p:blipFill>
          <a:blip r:embed="rId4"/>
          <a:stretch>
            <a:fillRect/>
          </a:stretch>
        </p:blipFill>
        <p:spPr>
          <a:xfrm>
            <a:off x="877161" y="3257321"/>
            <a:ext cx="1409700" cy="812800"/>
          </a:xfrm>
          <a:prstGeom prst="rect">
            <a:avLst/>
          </a:prstGeom>
        </p:spPr>
      </p:pic>
    </p:spTree>
    <p:extLst>
      <p:ext uri="{BB962C8B-B14F-4D97-AF65-F5344CB8AC3E}">
        <p14:creationId xmlns:p14="http://schemas.microsoft.com/office/powerpoint/2010/main" val="2770580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147400-20E9-DB48-A41A-5154EEFA6004}"/>
              </a:ext>
            </a:extLst>
          </p:cNvPr>
          <p:cNvSpPr>
            <a:spLocks noGrp="1"/>
          </p:cNvSpPr>
          <p:nvPr>
            <p:ph idx="1"/>
          </p:nvPr>
        </p:nvSpPr>
        <p:spPr/>
        <p:txBody>
          <a:bodyPr/>
          <a:lstStyle/>
          <a:p>
            <a:r>
              <a:rPr lang="en-NO" dirty="0"/>
              <a:t>Slocum glider</a:t>
            </a:r>
          </a:p>
        </p:txBody>
      </p:sp>
      <p:sp>
        <p:nvSpPr>
          <p:cNvPr id="3" name="Title 2">
            <a:extLst>
              <a:ext uri="{FF2B5EF4-FFF2-40B4-BE49-F238E27FC236}">
                <a16:creationId xmlns:a16="http://schemas.microsoft.com/office/drawing/2014/main" id="{553EB7B4-C4C1-EE25-D996-A3EA6E8B4A17}"/>
              </a:ext>
            </a:extLst>
          </p:cNvPr>
          <p:cNvSpPr>
            <a:spLocks noGrp="1"/>
          </p:cNvSpPr>
          <p:nvPr>
            <p:ph type="title"/>
          </p:nvPr>
        </p:nvSpPr>
        <p:spPr/>
        <p:txBody>
          <a:bodyPr/>
          <a:lstStyle/>
          <a:p>
            <a:r>
              <a:rPr lang="en-NO" dirty="0"/>
              <a:t>Case study I – Experiment setup</a:t>
            </a:r>
          </a:p>
        </p:txBody>
      </p:sp>
      <p:pic>
        <p:nvPicPr>
          <p:cNvPr id="4" name="Picture 3">
            <a:extLst>
              <a:ext uri="{FF2B5EF4-FFF2-40B4-BE49-F238E27FC236}">
                <a16:creationId xmlns:a16="http://schemas.microsoft.com/office/drawing/2014/main" id="{4F241BA2-8AC0-95D0-A65B-11A5F8D2E79D}"/>
              </a:ext>
            </a:extLst>
          </p:cNvPr>
          <p:cNvPicPr>
            <a:picLocks noChangeAspect="1"/>
          </p:cNvPicPr>
          <p:nvPr/>
        </p:nvPicPr>
        <p:blipFill>
          <a:blip r:embed="rId3"/>
          <a:stretch>
            <a:fillRect/>
          </a:stretch>
        </p:blipFill>
        <p:spPr>
          <a:xfrm>
            <a:off x="88954" y="1620444"/>
            <a:ext cx="4472241" cy="2587081"/>
          </a:xfrm>
          <a:prstGeom prst="rect">
            <a:avLst/>
          </a:prstGeom>
        </p:spPr>
      </p:pic>
      <p:pic>
        <p:nvPicPr>
          <p:cNvPr id="5" name="Picture 4">
            <a:extLst>
              <a:ext uri="{FF2B5EF4-FFF2-40B4-BE49-F238E27FC236}">
                <a16:creationId xmlns:a16="http://schemas.microsoft.com/office/drawing/2014/main" id="{E5CB625A-3C5C-EB14-4AB1-79A078FC0B28}"/>
              </a:ext>
            </a:extLst>
          </p:cNvPr>
          <p:cNvPicPr>
            <a:picLocks noChangeAspect="1"/>
          </p:cNvPicPr>
          <p:nvPr/>
        </p:nvPicPr>
        <p:blipFill>
          <a:blip r:embed="rId4"/>
          <a:stretch>
            <a:fillRect/>
          </a:stretch>
        </p:blipFill>
        <p:spPr>
          <a:xfrm>
            <a:off x="4572000" y="852310"/>
            <a:ext cx="4483046" cy="4123350"/>
          </a:xfrm>
          <a:prstGeom prst="rect">
            <a:avLst/>
          </a:prstGeom>
        </p:spPr>
      </p:pic>
    </p:spTree>
    <p:extLst>
      <p:ext uri="{BB962C8B-B14F-4D97-AF65-F5344CB8AC3E}">
        <p14:creationId xmlns:p14="http://schemas.microsoft.com/office/powerpoint/2010/main" val="423330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94562E-CD43-5FFA-00B3-EAB6A838C702}"/>
              </a:ext>
            </a:extLst>
          </p:cNvPr>
          <p:cNvSpPr>
            <a:spLocks noGrp="1"/>
          </p:cNvSpPr>
          <p:nvPr>
            <p:ph idx="1"/>
          </p:nvPr>
        </p:nvSpPr>
        <p:spPr/>
        <p:txBody>
          <a:bodyPr/>
          <a:lstStyle/>
          <a:p>
            <a:r>
              <a:rPr lang="en-NO" dirty="0"/>
              <a:t>Ocean fronts</a:t>
            </a:r>
          </a:p>
          <a:p>
            <a:r>
              <a:rPr lang="en-NO" dirty="0"/>
              <a:t>Autonomous Underwater Vehicles (AUVs)</a:t>
            </a:r>
          </a:p>
          <a:p>
            <a:r>
              <a:rPr lang="en-NO" dirty="0"/>
              <a:t>Adaptive sampling</a:t>
            </a:r>
          </a:p>
          <a:p>
            <a:r>
              <a:rPr lang="en-NO" dirty="0"/>
              <a:t>Case studies</a:t>
            </a:r>
          </a:p>
          <a:p>
            <a:r>
              <a:rPr lang="en-NO" dirty="0"/>
              <a:t>Remarks</a:t>
            </a:r>
          </a:p>
          <a:p>
            <a:r>
              <a:rPr lang="en-NO" dirty="0"/>
              <a:t>Conclusion</a:t>
            </a:r>
          </a:p>
        </p:txBody>
      </p:sp>
      <p:sp>
        <p:nvSpPr>
          <p:cNvPr id="3" name="Title 2">
            <a:extLst>
              <a:ext uri="{FF2B5EF4-FFF2-40B4-BE49-F238E27FC236}">
                <a16:creationId xmlns:a16="http://schemas.microsoft.com/office/drawing/2014/main" id="{A9C9F336-DAE6-7273-5084-FDF58D6A5E11}"/>
              </a:ext>
            </a:extLst>
          </p:cNvPr>
          <p:cNvSpPr>
            <a:spLocks noGrp="1"/>
          </p:cNvSpPr>
          <p:nvPr>
            <p:ph type="title"/>
          </p:nvPr>
        </p:nvSpPr>
        <p:spPr/>
        <p:txBody>
          <a:bodyPr/>
          <a:lstStyle/>
          <a:p>
            <a:r>
              <a:rPr lang="en-NO" dirty="0"/>
              <a:t>Agenda</a:t>
            </a:r>
          </a:p>
        </p:txBody>
      </p:sp>
    </p:spTree>
    <p:extLst>
      <p:ext uri="{BB962C8B-B14F-4D97-AF65-F5344CB8AC3E}">
        <p14:creationId xmlns:p14="http://schemas.microsoft.com/office/powerpoint/2010/main" val="55807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38DB0-685E-9285-953F-06F03AE121D4}"/>
              </a:ext>
            </a:extLst>
          </p:cNvPr>
          <p:cNvSpPr>
            <a:spLocks noGrp="1"/>
          </p:cNvSpPr>
          <p:nvPr>
            <p:ph idx="1"/>
          </p:nvPr>
        </p:nvSpPr>
        <p:spPr/>
        <p:txBody>
          <a:bodyPr/>
          <a:lstStyle/>
          <a:p>
            <a:r>
              <a:rPr lang="en-NO" dirty="0"/>
              <a:t>Glider formation at Upwelling event. </a:t>
            </a:r>
          </a:p>
          <a:p>
            <a:endParaRPr lang="en-NO" dirty="0"/>
          </a:p>
        </p:txBody>
      </p:sp>
      <p:sp>
        <p:nvSpPr>
          <p:cNvPr id="3" name="Title 2">
            <a:extLst>
              <a:ext uri="{FF2B5EF4-FFF2-40B4-BE49-F238E27FC236}">
                <a16:creationId xmlns:a16="http://schemas.microsoft.com/office/drawing/2014/main" id="{005928AD-81A3-9728-1264-4F1EC233E6B6}"/>
              </a:ext>
            </a:extLst>
          </p:cNvPr>
          <p:cNvSpPr>
            <a:spLocks noGrp="1"/>
          </p:cNvSpPr>
          <p:nvPr>
            <p:ph type="title"/>
          </p:nvPr>
        </p:nvSpPr>
        <p:spPr/>
        <p:txBody>
          <a:bodyPr/>
          <a:lstStyle/>
          <a:p>
            <a:r>
              <a:rPr lang="en-NO" dirty="0"/>
              <a:t>Case study I - Experiment</a:t>
            </a:r>
          </a:p>
        </p:txBody>
      </p:sp>
      <p:pic>
        <p:nvPicPr>
          <p:cNvPr id="4" name="Picture 3">
            <a:extLst>
              <a:ext uri="{FF2B5EF4-FFF2-40B4-BE49-F238E27FC236}">
                <a16:creationId xmlns:a16="http://schemas.microsoft.com/office/drawing/2014/main" id="{E0C1671F-B913-8449-BF96-ED59E7643666}"/>
              </a:ext>
            </a:extLst>
          </p:cNvPr>
          <p:cNvPicPr>
            <a:picLocks noChangeAspect="1"/>
          </p:cNvPicPr>
          <p:nvPr/>
        </p:nvPicPr>
        <p:blipFill>
          <a:blip r:embed="rId3"/>
          <a:stretch>
            <a:fillRect/>
          </a:stretch>
        </p:blipFill>
        <p:spPr>
          <a:xfrm>
            <a:off x="335102" y="1489380"/>
            <a:ext cx="4094018" cy="3105243"/>
          </a:xfrm>
          <a:prstGeom prst="rect">
            <a:avLst/>
          </a:prstGeom>
        </p:spPr>
      </p:pic>
      <p:pic>
        <p:nvPicPr>
          <p:cNvPr id="5" name="Picture 4">
            <a:extLst>
              <a:ext uri="{FF2B5EF4-FFF2-40B4-BE49-F238E27FC236}">
                <a16:creationId xmlns:a16="http://schemas.microsoft.com/office/drawing/2014/main" id="{999B8D9F-1E63-67A4-2C35-B335AC262C4C}"/>
              </a:ext>
            </a:extLst>
          </p:cNvPr>
          <p:cNvPicPr>
            <a:picLocks noChangeAspect="1"/>
          </p:cNvPicPr>
          <p:nvPr/>
        </p:nvPicPr>
        <p:blipFill>
          <a:blip r:embed="rId4"/>
          <a:stretch>
            <a:fillRect/>
          </a:stretch>
        </p:blipFill>
        <p:spPr>
          <a:xfrm>
            <a:off x="4572000" y="1533038"/>
            <a:ext cx="4311727" cy="3543300"/>
          </a:xfrm>
          <a:prstGeom prst="rect">
            <a:avLst/>
          </a:prstGeom>
        </p:spPr>
      </p:pic>
    </p:spTree>
    <p:extLst>
      <p:ext uri="{BB962C8B-B14F-4D97-AF65-F5344CB8AC3E}">
        <p14:creationId xmlns:p14="http://schemas.microsoft.com/office/powerpoint/2010/main" val="181602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FF1CDA-9269-79EC-7DD9-346AF27F8E70}"/>
              </a:ext>
            </a:extLst>
          </p:cNvPr>
          <p:cNvPicPr>
            <a:picLocks noGrp="1" noChangeAspect="1"/>
          </p:cNvPicPr>
          <p:nvPr>
            <p:ph idx="1"/>
          </p:nvPr>
        </p:nvPicPr>
        <p:blipFill>
          <a:blip r:embed="rId2"/>
          <a:stretch>
            <a:fillRect/>
          </a:stretch>
        </p:blipFill>
        <p:spPr>
          <a:xfrm>
            <a:off x="46508" y="1059873"/>
            <a:ext cx="4264564" cy="3326534"/>
          </a:xfrm>
          <a:prstGeom prst="rect">
            <a:avLst/>
          </a:prstGeom>
        </p:spPr>
      </p:pic>
      <p:sp>
        <p:nvSpPr>
          <p:cNvPr id="3" name="Title 2">
            <a:extLst>
              <a:ext uri="{FF2B5EF4-FFF2-40B4-BE49-F238E27FC236}">
                <a16:creationId xmlns:a16="http://schemas.microsoft.com/office/drawing/2014/main" id="{E68AB7A9-0080-02A7-70F3-62CAF8A70D95}"/>
              </a:ext>
            </a:extLst>
          </p:cNvPr>
          <p:cNvSpPr>
            <a:spLocks noGrp="1"/>
          </p:cNvSpPr>
          <p:nvPr>
            <p:ph type="title"/>
          </p:nvPr>
        </p:nvSpPr>
        <p:spPr/>
        <p:txBody>
          <a:bodyPr/>
          <a:lstStyle/>
          <a:p>
            <a:r>
              <a:rPr lang="en-NO" dirty="0"/>
              <a:t>Case study I - Result analysis</a:t>
            </a:r>
          </a:p>
        </p:txBody>
      </p:sp>
      <p:pic>
        <p:nvPicPr>
          <p:cNvPr id="5" name="Picture 4">
            <a:extLst>
              <a:ext uri="{FF2B5EF4-FFF2-40B4-BE49-F238E27FC236}">
                <a16:creationId xmlns:a16="http://schemas.microsoft.com/office/drawing/2014/main" id="{205FD4E1-0D40-69F7-3222-5346F3231EA9}"/>
              </a:ext>
            </a:extLst>
          </p:cNvPr>
          <p:cNvPicPr>
            <a:picLocks noChangeAspect="1"/>
          </p:cNvPicPr>
          <p:nvPr/>
        </p:nvPicPr>
        <p:blipFill>
          <a:blip r:embed="rId3"/>
          <a:stretch>
            <a:fillRect/>
          </a:stretch>
        </p:blipFill>
        <p:spPr>
          <a:xfrm>
            <a:off x="4311828" y="1116473"/>
            <a:ext cx="4785664" cy="3608545"/>
          </a:xfrm>
          <a:prstGeom prst="rect">
            <a:avLst/>
          </a:prstGeom>
        </p:spPr>
      </p:pic>
    </p:spTree>
    <p:extLst>
      <p:ext uri="{BB962C8B-B14F-4D97-AF65-F5344CB8AC3E}">
        <p14:creationId xmlns:p14="http://schemas.microsoft.com/office/powerpoint/2010/main" val="1335947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63AED0-AC53-E660-65CC-6E3C36235648}"/>
              </a:ext>
            </a:extLst>
          </p:cNvPr>
          <p:cNvSpPr>
            <a:spLocks noGrp="1"/>
          </p:cNvSpPr>
          <p:nvPr>
            <p:ph idx="1"/>
          </p:nvPr>
        </p:nvSpPr>
        <p:spPr/>
        <p:txBody>
          <a:bodyPr/>
          <a:lstStyle/>
          <a:p>
            <a:r>
              <a:rPr lang="en-GB" dirty="0"/>
              <a:t>M</a:t>
            </a:r>
            <a:r>
              <a:rPr lang="en-NO" dirty="0"/>
              <a:t>ultiasset demonstration</a:t>
            </a:r>
          </a:p>
          <a:p>
            <a:endParaRPr lang="en-NO" dirty="0"/>
          </a:p>
        </p:txBody>
      </p:sp>
      <p:sp>
        <p:nvSpPr>
          <p:cNvPr id="3" name="Title 2">
            <a:extLst>
              <a:ext uri="{FF2B5EF4-FFF2-40B4-BE49-F238E27FC236}">
                <a16:creationId xmlns:a16="http://schemas.microsoft.com/office/drawing/2014/main" id="{713D0888-8726-5085-3C8B-30E4673931E5}"/>
              </a:ext>
            </a:extLst>
          </p:cNvPr>
          <p:cNvSpPr>
            <a:spLocks noGrp="1"/>
          </p:cNvSpPr>
          <p:nvPr>
            <p:ph type="title"/>
          </p:nvPr>
        </p:nvSpPr>
        <p:spPr/>
        <p:txBody>
          <a:bodyPr/>
          <a:lstStyle/>
          <a:p>
            <a:r>
              <a:rPr lang="en-NO" dirty="0"/>
              <a:t>Case study I - Experiment</a:t>
            </a:r>
          </a:p>
        </p:txBody>
      </p:sp>
      <p:pic>
        <p:nvPicPr>
          <p:cNvPr id="4" name="Picture 3">
            <a:extLst>
              <a:ext uri="{FF2B5EF4-FFF2-40B4-BE49-F238E27FC236}">
                <a16:creationId xmlns:a16="http://schemas.microsoft.com/office/drawing/2014/main" id="{4DD80D21-DFD7-40CB-3343-BD95631A99AC}"/>
              </a:ext>
            </a:extLst>
          </p:cNvPr>
          <p:cNvPicPr>
            <a:picLocks noChangeAspect="1"/>
          </p:cNvPicPr>
          <p:nvPr/>
        </p:nvPicPr>
        <p:blipFill>
          <a:blip r:embed="rId2"/>
          <a:stretch>
            <a:fillRect/>
          </a:stretch>
        </p:blipFill>
        <p:spPr>
          <a:xfrm>
            <a:off x="24385" y="1476129"/>
            <a:ext cx="3129862" cy="2680061"/>
          </a:xfrm>
          <a:prstGeom prst="rect">
            <a:avLst/>
          </a:prstGeom>
        </p:spPr>
      </p:pic>
      <p:pic>
        <p:nvPicPr>
          <p:cNvPr id="5" name="Picture 4">
            <a:extLst>
              <a:ext uri="{FF2B5EF4-FFF2-40B4-BE49-F238E27FC236}">
                <a16:creationId xmlns:a16="http://schemas.microsoft.com/office/drawing/2014/main" id="{ECD2C29A-E5B6-90FF-96F0-9CE767D8CA05}"/>
              </a:ext>
            </a:extLst>
          </p:cNvPr>
          <p:cNvPicPr>
            <a:picLocks noChangeAspect="1"/>
          </p:cNvPicPr>
          <p:nvPr/>
        </p:nvPicPr>
        <p:blipFill>
          <a:blip r:embed="rId3"/>
          <a:stretch>
            <a:fillRect/>
          </a:stretch>
        </p:blipFill>
        <p:spPr>
          <a:xfrm>
            <a:off x="3139268" y="1476129"/>
            <a:ext cx="3085462" cy="2761333"/>
          </a:xfrm>
          <a:prstGeom prst="rect">
            <a:avLst/>
          </a:prstGeom>
        </p:spPr>
      </p:pic>
      <p:pic>
        <p:nvPicPr>
          <p:cNvPr id="6" name="Picture 5">
            <a:extLst>
              <a:ext uri="{FF2B5EF4-FFF2-40B4-BE49-F238E27FC236}">
                <a16:creationId xmlns:a16="http://schemas.microsoft.com/office/drawing/2014/main" id="{274A35EE-CC14-2054-0D21-F3CB578A3F15}"/>
              </a:ext>
            </a:extLst>
          </p:cNvPr>
          <p:cNvPicPr>
            <a:picLocks noChangeAspect="1"/>
          </p:cNvPicPr>
          <p:nvPr/>
        </p:nvPicPr>
        <p:blipFill>
          <a:blip r:embed="rId4"/>
          <a:stretch>
            <a:fillRect/>
          </a:stretch>
        </p:blipFill>
        <p:spPr>
          <a:xfrm>
            <a:off x="6224730" y="1463303"/>
            <a:ext cx="3002903" cy="2692887"/>
          </a:xfrm>
          <a:prstGeom prst="rect">
            <a:avLst/>
          </a:prstGeom>
        </p:spPr>
      </p:pic>
    </p:spTree>
    <p:extLst>
      <p:ext uri="{BB962C8B-B14F-4D97-AF65-F5344CB8AC3E}">
        <p14:creationId xmlns:p14="http://schemas.microsoft.com/office/powerpoint/2010/main" val="288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D8C9F2-E462-0CD3-B0C9-A684D158DA57}"/>
              </a:ext>
            </a:extLst>
          </p:cNvPr>
          <p:cNvPicPr>
            <a:picLocks noGrp="1" noChangeAspect="1"/>
          </p:cNvPicPr>
          <p:nvPr>
            <p:ph idx="1"/>
          </p:nvPr>
        </p:nvPicPr>
        <p:blipFill>
          <a:blip r:embed="rId3"/>
          <a:stretch>
            <a:fillRect/>
          </a:stretch>
        </p:blipFill>
        <p:spPr>
          <a:xfrm>
            <a:off x="-161696" y="1721591"/>
            <a:ext cx="3689925" cy="2755034"/>
          </a:xfrm>
          <a:prstGeom prst="rect">
            <a:avLst/>
          </a:prstGeom>
        </p:spPr>
      </p:pic>
      <p:sp>
        <p:nvSpPr>
          <p:cNvPr id="3" name="Title 2">
            <a:extLst>
              <a:ext uri="{FF2B5EF4-FFF2-40B4-BE49-F238E27FC236}">
                <a16:creationId xmlns:a16="http://schemas.microsoft.com/office/drawing/2014/main" id="{85DF953F-C7A2-4BC8-2EB9-AF72596D2222}"/>
              </a:ext>
            </a:extLst>
          </p:cNvPr>
          <p:cNvSpPr>
            <a:spLocks noGrp="1"/>
          </p:cNvSpPr>
          <p:nvPr>
            <p:ph type="title"/>
          </p:nvPr>
        </p:nvSpPr>
        <p:spPr/>
        <p:txBody>
          <a:bodyPr/>
          <a:lstStyle/>
          <a:p>
            <a:r>
              <a:rPr lang="en-NO" dirty="0"/>
              <a:t>Case study I - Experiment</a:t>
            </a:r>
          </a:p>
        </p:txBody>
      </p:sp>
      <p:pic>
        <p:nvPicPr>
          <p:cNvPr id="5" name="Picture 4">
            <a:extLst>
              <a:ext uri="{FF2B5EF4-FFF2-40B4-BE49-F238E27FC236}">
                <a16:creationId xmlns:a16="http://schemas.microsoft.com/office/drawing/2014/main" id="{044FB6CF-22D9-A028-BDF5-41A76D8B6C23}"/>
              </a:ext>
            </a:extLst>
          </p:cNvPr>
          <p:cNvPicPr>
            <a:picLocks noChangeAspect="1"/>
          </p:cNvPicPr>
          <p:nvPr/>
        </p:nvPicPr>
        <p:blipFill>
          <a:blip r:embed="rId4"/>
          <a:stretch>
            <a:fillRect/>
          </a:stretch>
        </p:blipFill>
        <p:spPr>
          <a:xfrm>
            <a:off x="3445101" y="852310"/>
            <a:ext cx="5605382" cy="3881186"/>
          </a:xfrm>
          <a:prstGeom prst="rect">
            <a:avLst/>
          </a:prstGeom>
        </p:spPr>
      </p:pic>
      <p:sp>
        <p:nvSpPr>
          <p:cNvPr id="6" name="TextBox 5">
            <a:extLst>
              <a:ext uri="{FF2B5EF4-FFF2-40B4-BE49-F238E27FC236}">
                <a16:creationId xmlns:a16="http://schemas.microsoft.com/office/drawing/2014/main" id="{8B990EF0-0683-A168-C956-EE8E9702C812}"/>
              </a:ext>
            </a:extLst>
          </p:cNvPr>
          <p:cNvSpPr txBox="1"/>
          <p:nvPr/>
        </p:nvSpPr>
        <p:spPr>
          <a:xfrm>
            <a:off x="314320" y="1075260"/>
            <a:ext cx="2065198" cy="646331"/>
          </a:xfrm>
          <a:prstGeom prst="rect">
            <a:avLst/>
          </a:prstGeom>
          <a:noFill/>
        </p:spPr>
        <p:txBody>
          <a:bodyPr wrap="square" rtlCol="0">
            <a:spAutoFit/>
          </a:bodyPr>
          <a:lstStyle/>
          <a:p>
            <a:pPr marL="285750" indent="-285750">
              <a:buFont typeface="Arial" panose="020B0604020202020204" pitchFamily="34" charset="0"/>
              <a:buChar char="•"/>
            </a:pPr>
            <a:r>
              <a:rPr lang="en-NO" dirty="0"/>
              <a:t>Drifter tracking</a:t>
            </a:r>
          </a:p>
          <a:p>
            <a:endParaRPr lang="en-NO" dirty="0"/>
          </a:p>
        </p:txBody>
      </p:sp>
    </p:spTree>
    <p:extLst>
      <p:ext uri="{BB962C8B-B14F-4D97-AF65-F5344CB8AC3E}">
        <p14:creationId xmlns:p14="http://schemas.microsoft.com/office/powerpoint/2010/main" val="2890116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9E0C1-5156-4AD6-FD49-234D1C2412D0}"/>
              </a:ext>
            </a:extLst>
          </p:cNvPr>
          <p:cNvSpPr>
            <a:spLocks noGrp="1"/>
          </p:cNvSpPr>
          <p:nvPr>
            <p:ph idx="1"/>
          </p:nvPr>
        </p:nvSpPr>
        <p:spPr/>
        <p:txBody>
          <a:bodyPr/>
          <a:lstStyle/>
          <a:p>
            <a:r>
              <a:rPr lang="en-NO" dirty="0"/>
              <a:t>VBAP is prove</a:t>
            </a:r>
            <a:r>
              <a:rPr lang="en-GB" dirty="0"/>
              <a:t>n</a:t>
            </a:r>
            <a:r>
              <a:rPr lang="en-NO" dirty="0"/>
              <a:t> to be effective in controlling multiple AUVs</a:t>
            </a:r>
          </a:p>
          <a:p>
            <a:r>
              <a:rPr lang="en-NO" dirty="0"/>
              <a:t>Sea trials in Monterey Bay demonstrated that VBAP could main formations, manage orientations, and control inter-vehicle spacing with reasonable accuracy</a:t>
            </a:r>
          </a:p>
          <a:p>
            <a:r>
              <a:rPr lang="en-NO" dirty="0"/>
              <a:t>VBAP enables adaptive sampling for gradient climbing and feature tracking</a:t>
            </a:r>
          </a:p>
          <a:p>
            <a:r>
              <a:rPr lang="en-NO" dirty="0"/>
              <a:t>Future work could focus on the tidal effects and varying currents effects. </a:t>
            </a:r>
          </a:p>
        </p:txBody>
      </p:sp>
      <p:sp>
        <p:nvSpPr>
          <p:cNvPr id="3" name="Title 2">
            <a:extLst>
              <a:ext uri="{FF2B5EF4-FFF2-40B4-BE49-F238E27FC236}">
                <a16:creationId xmlns:a16="http://schemas.microsoft.com/office/drawing/2014/main" id="{50E4CDDA-3475-4029-0138-C7FC1F5DFFE5}"/>
              </a:ext>
            </a:extLst>
          </p:cNvPr>
          <p:cNvSpPr>
            <a:spLocks noGrp="1"/>
          </p:cNvSpPr>
          <p:nvPr>
            <p:ph type="title"/>
          </p:nvPr>
        </p:nvSpPr>
        <p:spPr/>
        <p:txBody>
          <a:bodyPr/>
          <a:lstStyle/>
          <a:p>
            <a:r>
              <a:rPr lang="en-NO" dirty="0"/>
              <a:t>Case study I - Remarks</a:t>
            </a:r>
          </a:p>
        </p:txBody>
      </p:sp>
    </p:spTree>
    <p:extLst>
      <p:ext uri="{BB962C8B-B14F-4D97-AF65-F5344CB8AC3E}">
        <p14:creationId xmlns:p14="http://schemas.microsoft.com/office/powerpoint/2010/main" val="2300662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31D9FB-F58E-4CBB-0480-D2EE490048D6}"/>
              </a:ext>
            </a:extLst>
          </p:cNvPr>
          <p:cNvPicPr>
            <a:picLocks noChangeAspect="1"/>
          </p:cNvPicPr>
          <p:nvPr/>
        </p:nvPicPr>
        <p:blipFill>
          <a:blip r:embed="rId3"/>
          <a:stretch>
            <a:fillRect/>
          </a:stretch>
        </p:blipFill>
        <p:spPr>
          <a:xfrm>
            <a:off x="682047" y="922492"/>
            <a:ext cx="7494146" cy="3672131"/>
          </a:xfrm>
          <a:prstGeom prst="rect">
            <a:avLst/>
          </a:prstGeom>
          <a:noFill/>
        </p:spPr>
      </p:pic>
      <p:sp>
        <p:nvSpPr>
          <p:cNvPr id="3" name="Title 2">
            <a:extLst>
              <a:ext uri="{FF2B5EF4-FFF2-40B4-BE49-F238E27FC236}">
                <a16:creationId xmlns:a16="http://schemas.microsoft.com/office/drawing/2014/main" id="{5CE25BC9-C816-2285-3686-3CD634D23041}"/>
              </a:ext>
            </a:extLst>
          </p:cNvPr>
          <p:cNvSpPr>
            <a:spLocks noGrp="1"/>
          </p:cNvSpPr>
          <p:nvPr>
            <p:ph type="title"/>
          </p:nvPr>
        </p:nvSpPr>
        <p:spPr>
          <a:xfrm>
            <a:off x="314320" y="205979"/>
            <a:ext cx="8229600" cy="646331"/>
          </a:xfrm>
        </p:spPr>
        <p:txBody>
          <a:bodyPr anchor="t">
            <a:normAutofit/>
          </a:bodyPr>
          <a:lstStyle/>
          <a:p>
            <a:r>
              <a:rPr lang="en-NO" dirty="0"/>
              <a:t>Case study II </a:t>
            </a:r>
          </a:p>
        </p:txBody>
      </p:sp>
    </p:spTree>
    <p:extLst>
      <p:ext uri="{BB962C8B-B14F-4D97-AF65-F5344CB8AC3E}">
        <p14:creationId xmlns:p14="http://schemas.microsoft.com/office/powerpoint/2010/main" val="337396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6E85F5-DE2F-FD73-56AC-52A705363309}"/>
              </a:ext>
            </a:extLst>
          </p:cNvPr>
          <p:cNvPicPr>
            <a:picLocks noChangeAspect="1"/>
          </p:cNvPicPr>
          <p:nvPr/>
        </p:nvPicPr>
        <p:blipFill>
          <a:blip r:embed="rId2"/>
          <a:stretch>
            <a:fillRect/>
          </a:stretch>
        </p:blipFill>
        <p:spPr>
          <a:xfrm>
            <a:off x="1290545" y="922492"/>
            <a:ext cx="6277149" cy="3672131"/>
          </a:xfrm>
          <a:prstGeom prst="rect">
            <a:avLst/>
          </a:prstGeom>
          <a:noFill/>
        </p:spPr>
      </p:pic>
      <p:sp>
        <p:nvSpPr>
          <p:cNvPr id="3" name="Title 2">
            <a:extLst>
              <a:ext uri="{FF2B5EF4-FFF2-40B4-BE49-F238E27FC236}">
                <a16:creationId xmlns:a16="http://schemas.microsoft.com/office/drawing/2014/main" id="{63755E3E-2CCE-0D81-1AE2-B3D61C601E9A}"/>
              </a:ext>
            </a:extLst>
          </p:cNvPr>
          <p:cNvSpPr>
            <a:spLocks noGrp="1"/>
          </p:cNvSpPr>
          <p:nvPr>
            <p:ph type="title"/>
          </p:nvPr>
        </p:nvSpPr>
        <p:spPr>
          <a:xfrm>
            <a:off x="314320" y="205979"/>
            <a:ext cx="8229600" cy="646331"/>
          </a:xfrm>
        </p:spPr>
        <p:txBody>
          <a:bodyPr anchor="t">
            <a:normAutofit/>
          </a:bodyPr>
          <a:lstStyle/>
          <a:p>
            <a:r>
              <a:rPr lang="en-NO" dirty="0"/>
              <a:t>Case study II - Problem statement</a:t>
            </a:r>
          </a:p>
        </p:txBody>
      </p:sp>
    </p:spTree>
    <p:extLst>
      <p:ext uri="{BB962C8B-B14F-4D97-AF65-F5344CB8AC3E}">
        <p14:creationId xmlns:p14="http://schemas.microsoft.com/office/powerpoint/2010/main" val="419352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0418EE-47DA-5E8C-E5EA-7198334E33A0}"/>
              </a:ext>
            </a:extLst>
          </p:cNvPr>
          <p:cNvSpPr>
            <a:spLocks noGrp="1"/>
          </p:cNvSpPr>
          <p:nvPr>
            <p:ph type="title"/>
          </p:nvPr>
        </p:nvSpPr>
        <p:spPr/>
        <p:txBody>
          <a:bodyPr/>
          <a:lstStyle/>
          <a:p>
            <a:r>
              <a:rPr lang="en-NO" dirty="0"/>
              <a:t>Case study II</a:t>
            </a:r>
          </a:p>
        </p:txBody>
      </p:sp>
      <p:pic>
        <p:nvPicPr>
          <p:cNvPr id="9" name="Picture 8">
            <a:extLst>
              <a:ext uri="{FF2B5EF4-FFF2-40B4-BE49-F238E27FC236}">
                <a16:creationId xmlns:a16="http://schemas.microsoft.com/office/drawing/2014/main" id="{549B5146-F39C-F85C-2815-B153173566E5}"/>
              </a:ext>
            </a:extLst>
          </p:cNvPr>
          <p:cNvPicPr>
            <a:picLocks noChangeAspect="1"/>
          </p:cNvPicPr>
          <p:nvPr/>
        </p:nvPicPr>
        <p:blipFill>
          <a:blip r:embed="rId3"/>
          <a:stretch>
            <a:fillRect/>
          </a:stretch>
        </p:blipFill>
        <p:spPr>
          <a:xfrm>
            <a:off x="3470491" y="0"/>
            <a:ext cx="5673509" cy="5143500"/>
          </a:xfrm>
          <a:prstGeom prst="rect">
            <a:avLst/>
          </a:prstGeom>
        </p:spPr>
      </p:pic>
      <p:pic>
        <p:nvPicPr>
          <p:cNvPr id="4" name="Picture 3">
            <a:extLst>
              <a:ext uri="{FF2B5EF4-FFF2-40B4-BE49-F238E27FC236}">
                <a16:creationId xmlns:a16="http://schemas.microsoft.com/office/drawing/2014/main" id="{B93C9914-68DB-23BD-EAC2-241B1D797FC4}"/>
              </a:ext>
            </a:extLst>
          </p:cNvPr>
          <p:cNvPicPr>
            <a:picLocks noChangeAspect="1"/>
          </p:cNvPicPr>
          <p:nvPr/>
        </p:nvPicPr>
        <p:blipFill>
          <a:blip r:embed="rId4"/>
          <a:stretch>
            <a:fillRect/>
          </a:stretch>
        </p:blipFill>
        <p:spPr>
          <a:xfrm>
            <a:off x="0" y="2032705"/>
            <a:ext cx="3568700" cy="965200"/>
          </a:xfrm>
          <a:prstGeom prst="rect">
            <a:avLst/>
          </a:prstGeom>
        </p:spPr>
      </p:pic>
      <p:pic>
        <p:nvPicPr>
          <p:cNvPr id="10" name="Picture 9">
            <a:extLst>
              <a:ext uri="{FF2B5EF4-FFF2-40B4-BE49-F238E27FC236}">
                <a16:creationId xmlns:a16="http://schemas.microsoft.com/office/drawing/2014/main" id="{ED939A38-C68C-F3CB-EEB3-D366424D2089}"/>
              </a:ext>
            </a:extLst>
          </p:cNvPr>
          <p:cNvPicPr>
            <a:picLocks noChangeAspect="1"/>
          </p:cNvPicPr>
          <p:nvPr/>
        </p:nvPicPr>
        <p:blipFill>
          <a:blip r:embed="rId5"/>
          <a:stretch>
            <a:fillRect/>
          </a:stretch>
        </p:blipFill>
        <p:spPr>
          <a:xfrm>
            <a:off x="-6350" y="3359502"/>
            <a:ext cx="1790700" cy="711200"/>
          </a:xfrm>
          <a:prstGeom prst="rect">
            <a:avLst/>
          </a:prstGeom>
        </p:spPr>
      </p:pic>
    </p:spTree>
    <p:extLst>
      <p:ext uri="{BB962C8B-B14F-4D97-AF65-F5344CB8AC3E}">
        <p14:creationId xmlns:p14="http://schemas.microsoft.com/office/powerpoint/2010/main" val="2018907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63D91BF-DA18-7E78-BB36-9D8785EFD70E}"/>
              </a:ext>
            </a:extLst>
          </p:cNvPr>
          <p:cNvPicPr>
            <a:picLocks noGrp="1" noChangeAspect="1"/>
          </p:cNvPicPr>
          <p:nvPr>
            <p:ph idx="1"/>
          </p:nvPr>
        </p:nvPicPr>
        <p:blipFill>
          <a:blip r:embed="rId3"/>
          <a:stretch>
            <a:fillRect/>
          </a:stretch>
        </p:blipFill>
        <p:spPr>
          <a:xfrm>
            <a:off x="314325" y="1699326"/>
            <a:ext cx="8229600" cy="2117911"/>
          </a:xfrm>
          <a:prstGeom prst="rect">
            <a:avLst/>
          </a:prstGeom>
        </p:spPr>
      </p:pic>
      <p:sp>
        <p:nvSpPr>
          <p:cNvPr id="3" name="Title 2">
            <a:extLst>
              <a:ext uri="{FF2B5EF4-FFF2-40B4-BE49-F238E27FC236}">
                <a16:creationId xmlns:a16="http://schemas.microsoft.com/office/drawing/2014/main" id="{48CCCF41-630D-993C-9522-F608726BACFC}"/>
              </a:ext>
            </a:extLst>
          </p:cNvPr>
          <p:cNvSpPr>
            <a:spLocks noGrp="1"/>
          </p:cNvSpPr>
          <p:nvPr>
            <p:ph type="title"/>
          </p:nvPr>
        </p:nvSpPr>
        <p:spPr/>
        <p:txBody>
          <a:bodyPr/>
          <a:lstStyle/>
          <a:p>
            <a:r>
              <a:rPr lang="en-NO" dirty="0"/>
              <a:t>Case study II - Partitioning </a:t>
            </a:r>
          </a:p>
        </p:txBody>
      </p:sp>
    </p:spTree>
    <p:extLst>
      <p:ext uri="{BB962C8B-B14F-4D97-AF65-F5344CB8AC3E}">
        <p14:creationId xmlns:p14="http://schemas.microsoft.com/office/powerpoint/2010/main" val="4017791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416DF3-E64B-11EC-FE4E-ADD3C4C8003A}"/>
              </a:ext>
            </a:extLst>
          </p:cNvPr>
          <p:cNvSpPr>
            <a:spLocks noGrp="1"/>
          </p:cNvSpPr>
          <p:nvPr>
            <p:ph idx="1"/>
          </p:nvPr>
        </p:nvSpPr>
        <p:spPr/>
        <p:txBody>
          <a:bodyPr/>
          <a:lstStyle/>
          <a:p>
            <a:r>
              <a:rPr lang="en-NO" dirty="0"/>
              <a:t>Gaussian Process for field kriging</a:t>
            </a:r>
          </a:p>
        </p:txBody>
      </p:sp>
      <p:sp>
        <p:nvSpPr>
          <p:cNvPr id="3" name="Title 2">
            <a:extLst>
              <a:ext uri="{FF2B5EF4-FFF2-40B4-BE49-F238E27FC236}">
                <a16:creationId xmlns:a16="http://schemas.microsoft.com/office/drawing/2014/main" id="{66AC0E43-B178-3A23-572A-46918CB95597}"/>
              </a:ext>
            </a:extLst>
          </p:cNvPr>
          <p:cNvSpPr>
            <a:spLocks noGrp="1"/>
          </p:cNvSpPr>
          <p:nvPr>
            <p:ph type="title"/>
          </p:nvPr>
        </p:nvSpPr>
        <p:spPr/>
        <p:txBody>
          <a:bodyPr/>
          <a:lstStyle/>
          <a:p>
            <a:r>
              <a:rPr lang="en-NO" dirty="0"/>
              <a:t>Case study II - Adaptive sampling </a:t>
            </a:r>
          </a:p>
        </p:txBody>
      </p:sp>
      <p:pic>
        <p:nvPicPr>
          <p:cNvPr id="4" name="Picture 3">
            <a:extLst>
              <a:ext uri="{FF2B5EF4-FFF2-40B4-BE49-F238E27FC236}">
                <a16:creationId xmlns:a16="http://schemas.microsoft.com/office/drawing/2014/main" id="{C127BBB7-09DF-2316-0C4F-F833849A61B9}"/>
              </a:ext>
            </a:extLst>
          </p:cNvPr>
          <p:cNvPicPr>
            <a:picLocks noChangeAspect="1"/>
          </p:cNvPicPr>
          <p:nvPr/>
        </p:nvPicPr>
        <p:blipFill>
          <a:blip r:embed="rId3"/>
          <a:stretch>
            <a:fillRect/>
          </a:stretch>
        </p:blipFill>
        <p:spPr>
          <a:xfrm>
            <a:off x="682325" y="2159000"/>
            <a:ext cx="5892800" cy="825500"/>
          </a:xfrm>
          <a:prstGeom prst="rect">
            <a:avLst/>
          </a:prstGeom>
        </p:spPr>
      </p:pic>
      <p:pic>
        <p:nvPicPr>
          <p:cNvPr id="5" name="Picture 4">
            <a:extLst>
              <a:ext uri="{FF2B5EF4-FFF2-40B4-BE49-F238E27FC236}">
                <a16:creationId xmlns:a16="http://schemas.microsoft.com/office/drawing/2014/main" id="{639D04C8-63A7-1BC5-130C-5D560FDFA127}"/>
              </a:ext>
            </a:extLst>
          </p:cNvPr>
          <p:cNvPicPr>
            <a:picLocks noChangeAspect="1"/>
          </p:cNvPicPr>
          <p:nvPr/>
        </p:nvPicPr>
        <p:blipFill>
          <a:blip r:embed="rId4"/>
          <a:stretch>
            <a:fillRect/>
          </a:stretch>
        </p:blipFill>
        <p:spPr>
          <a:xfrm>
            <a:off x="755583" y="1536700"/>
            <a:ext cx="2743200" cy="622300"/>
          </a:xfrm>
          <a:prstGeom prst="rect">
            <a:avLst/>
          </a:prstGeom>
        </p:spPr>
      </p:pic>
      <p:pic>
        <p:nvPicPr>
          <p:cNvPr id="6" name="Picture 5">
            <a:extLst>
              <a:ext uri="{FF2B5EF4-FFF2-40B4-BE49-F238E27FC236}">
                <a16:creationId xmlns:a16="http://schemas.microsoft.com/office/drawing/2014/main" id="{7F7D2CC7-6655-F54C-A2E0-88F0E3BBB086}"/>
              </a:ext>
            </a:extLst>
          </p:cNvPr>
          <p:cNvPicPr>
            <a:picLocks noChangeAspect="1"/>
          </p:cNvPicPr>
          <p:nvPr/>
        </p:nvPicPr>
        <p:blipFill>
          <a:blip r:embed="rId5"/>
          <a:stretch>
            <a:fillRect/>
          </a:stretch>
        </p:blipFill>
        <p:spPr>
          <a:xfrm>
            <a:off x="682325" y="3238996"/>
            <a:ext cx="4127500" cy="673100"/>
          </a:xfrm>
          <a:prstGeom prst="rect">
            <a:avLst/>
          </a:prstGeom>
        </p:spPr>
      </p:pic>
      <p:pic>
        <p:nvPicPr>
          <p:cNvPr id="7" name="Picture 6">
            <a:extLst>
              <a:ext uri="{FF2B5EF4-FFF2-40B4-BE49-F238E27FC236}">
                <a16:creationId xmlns:a16="http://schemas.microsoft.com/office/drawing/2014/main" id="{97DFE6E8-8C4C-CEFE-7638-FF0333BF52D9}"/>
              </a:ext>
            </a:extLst>
          </p:cNvPr>
          <p:cNvPicPr>
            <a:picLocks noChangeAspect="1"/>
          </p:cNvPicPr>
          <p:nvPr/>
        </p:nvPicPr>
        <p:blipFill>
          <a:blip r:embed="rId6"/>
          <a:stretch>
            <a:fillRect/>
          </a:stretch>
        </p:blipFill>
        <p:spPr>
          <a:xfrm>
            <a:off x="600080" y="3897158"/>
            <a:ext cx="5334000" cy="647700"/>
          </a:xfrm>
          <a:prstGeom prst="rect">
            <a:avLst/>
          </a:prstGeom>
        </p:spPr>
      </p:pic>
    </p:spTree>
    <p:extLst>
      <p:ext uri="{BB962C8B-B14F-4D97-AF65-F5344CB8AC3E}">
        <p14:creationId xmlns:p14="http://schemas.microsoft.com/office/powerpoint/2010/main" val="418066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587F3-77FB-4434-F17B-855B3D1FFD18}"/>
              </a:ext>
            </a:extLst>
          </p:cNvPr>
          <p:cNvSpPr>
            <a:spLocks noGrp="1"/>
          </p:cNvSpPr>
          <p:nvPr>
            <p:ph type="title"/>
          </p:nvPr>
        </p:nvSpPr>
        <p:spPr>
          <a:xfrm>
            <a:off x="314320" y="205979"/>
            <a:ext cx="8229600" cy="646331"/>
          </a:xfrm>
        </p:spPr>
        <p:txBody>
          <a:bodyPr anchor="t">
            <a:normAutofit/>
          </a:bodyPr>
          <a:lstStyle/>
          <a:p>
            <a:r>
              <a:rPr lang="en-NO" dirty="0"/>
              <a:t>Ocean fronts</a:t>
            </a:r>
          </a:p>
        </p:txBody>
      </p:sp>
      <p:sp>
        <p:nvSpPr>
          <p:cNvPr id="2" name="Content Placeholder 1">
            <a:extLst>
              <a:ext uri="{FF2B5EF4-FFF2-40B4-BE49-F238E27FC236}">
                <a16:creationId xmlns:a16="http://schemas.microsoft.com/office/drawing/2014/main" id="{423769BC-8DCB-2FB2-0FF7-71C57112EECC}"/>
              </a:ext>
            </a:extLst>
          </p:cNvPr>
          <p:cNvSpPr>
            <a:spLocks noGrp="1"/>
          </p:cNvSpPr>
          <p:nvPr>
            <p:ph sz="half" idx="1"/>
          </p:nvPr>
        </p:nvSpPr>
        <p:spPr>
          <a:xfrm>
            <a:off x="457200" y="1200151"/>
            <a:ext cx="4038600" cy="3394472"/>
          </a:xfrm>
        </p:spPr>
        <p:txBody>
          <a:bodyPr>
            <a:normAutofit/>
          </a:bodyPr>
          <a:lstStyle/>
          <a:p>
            <a:r>
              <a:rPr lang="en-NO" dirty="0"/>
              <a:t>What is oceanfront?</a:t>
            </a:r>
          </a:p>
          <a:p>
            <a:r>
              <a:rPr lang="en-NO" dirty="0"/>
              <a:t>Why is it important in the ecosystem and climate?</a:t>
            </a:r>
          </a:p>
        </p:txBody>
      </p:sp>
      <p:pic>
        <p:nvPicPr>
          <p:cNvPr id="5" name="Picture 4">
            <a:extLst>
              <a:ext uri="{FF2B5EF4-FFF2-40B4-BE49-F238E27FC236}">
                <a16:creationId xmlns:a16="http://schemas.microsoft.com/office/drawing/2014/main" id="{57A560DA-2F05-494C-5CE0-1AA25549258B}"/>
              </a:ext>
            </a:extLst>
          </p:cNvPr>
          <p:cNvPicPr>
            <a:picLocks noChangeAspect="1"/>
          </p:cNvPicPr>
          <p:nvPr/>
        </p:nvPicPr>
        <p:blipFill rotWithShape="1">
          <a:blip r:embed="rId3"/>
          <a:srcRect r="20581" b="-3"/>
          <a:stretch/>
        </p:blipFill>
        <p:spPr>
          <a:xfrm>
            <a:off x="4791080" y="39081"/>
            <a:ext cx="4038600" cy="3394472"/>
          </a:xfrm>
          <a:prstGeom prst="rect">
            <a:avLst/>
          </a:prstGeom>
          <a:noFill/>
        </p:spPr>
      </p:pic>
      <p:pic>
        <p:nvPicPr>
          <p:cNvPr id="7" name="Picture 6">
            <a:extLst>
              <a:ext uri="{FF2B5EF4-FFF2-40B4-BE49-F238E27FC236}">
                <a16:creationId xmlns:a16="http://schemas.microsoft.com/office/drawing/2014/main" id="{DBF12E56-D9B1-7E43-BA6D-B093397AEA95}"/>
              </a:ext>
            </a:extLst>
          </p:cNvPr>
          <p:cNvPicPr>
            <a:picLocks noChangeAspect="1"/>
          </p:cNvPicPr>
          <p:nvPr/>
        </p:nvPicPr>
        <p:blipFill>
          <a:blip r:embed="rId4"/>
          <a:stretch>
            <a:fillRect/>
          </a:stretch>
        </p:blipFill>
        <p:spPr>
          <a:xfrm>
            <a:off x="964808" y="3002830"/>
            <a:ext cx="3986535" cy="2669359"/>
          </a:xfrm>
          <a:prstGeom prst="rect">
            <a:avLst/>
          </a:prstGeom>
        </p:spPr>
      </p:pic>
      <p:pic>
        <p:nvPicPr>
          <p:cNvPr id="8" name="Picture 7">
            <a:extLst>
              <a:ext uri="{FF2B5EF4-FFF2-40B4-BE49-F238E27FC236}">
                <a16:creationId xmlns:a16="http://schemas.microsoft.com/office/drawing/2014/main" id="{FF86E75B-E2E5-B14B-2ACA-71BD74BC833F}"/>
              </a:ext>
            </a:extLst>
          </p:cNvPr>
          <p:cNvPicPr>
            <a:picLocks noChangeAspect="1"/>
          </p:cNvPicPr>
          <p:nvPr/>
        </p:nvPicPr>
        <p:blipFill>
          <a:blip r:embed="rId5"/>
          <a:stretch>
            <a:fillRect/>
          </a:stretch>
        </p:blipFill>
        <p:spPr>
          <a:xfrm>
            <a:off x="4951343" y="3002830"/>
            <a:ext cx="4949687" cy="2344078"/>
          </a:xfrm>
          <a:prstGeom prst="rect">
            <a:avLst/>
          </a:prstGeom>
        </p:spPr>
      </p:pic>
    </p:spTree>
    <p:extLst>
      <p:ext uri="{BB962C8B-B14F-4D97-AF65-F5344CB8AC3E}">
        <p14:creationId xmlns:p14="http://schemas.microsoft.com/office/powerpoint/2010/main" val="1693402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E98AA2-6A36-6048-BD0C-3EC2A9F7E751}"/>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B167BB27-8E2F-1331-D07F-3BFADD3F6B83}"/>
              </a:ext>
            </a:extLst>
          </p:cNvPr>
          <p:cNvSpPr>
            <a:spLocks noGrp="1"/>
          </p:cNvSpPr>
          <p:nvPr>
            <p:ph type="title"/>
          </p:nvPr>
        </p:nvSpPr>
        <p:spPr/>
        <p:txBody>
          <a:bodyPr/>
          <a:lstStyle/>
          <a:p>
            <a:r>
              <a:rPr lang="en-NO" dirty="0"/>
              <a:t>Case study II - Strategy</a:t>
            </a:r>
          </a:p>
        </p:txBody>
      </p:sp>
      <p:pic>
        <p:nvPicPr>
          <p:cNvPr id="4" name="Picture 3">
            <a:extLst>
              <a:ext uri="{FF2B5EF4-FFF2-40B4-BE49-F238E27FC236}">
                <a16:creationId xmlns:a16="http://schemas.microsoft.com/office/drawing/2014/main" id="{B1E7EED3-1298-0B43-C0B8-A6DA214BB23B}"/>
              </a:ext>
            </a:extLst>
          </p:cNvPr>
          <p:cNvPicPr>
            <a:picLocks noChangeAspect="1"/>
          </p:cNvPicPr>
          <p:nvPr/>
        </p:nvPicPr>
        <p:blipFill>
          <a:blip r:embed="rId2"/>
          <a:stretch>
            <a:fillRect/>
          </a:stretch>
        </p:blipFill>
        <p:spPr>
          <a:xfrm>
            <a:off x="1076320" y="2070100"/>
            <a:ext cx="6705600" cy="1003300"/>
          </a:xfrm>
          <a:prstGeom prst="rect">
            <a:avLst/>
          </a:prstGeom>
        </p:spPr>
      </p:pic>
      <p:pic>
        <p:nvPicPr>
          <p:cNvPr id="5" name="Picture 4">
            <a:extLst>
              <a:ext uri="{FF2B5EF4-FFF2-40B4-BE49-F238E27FC236}">
                <a16:creationId xmlns:a16="http://schemas.microsoft.com/office/drawing/2014/main" id="{02362126-8FC7-F173-0DEA-89A2D52E19E3}"/>
              </a:ext>
            </a:extLst>
          </p:cNvPr>
          <p:cNvPicPr>
            <a:picLocks noChangeAspect="1"/>
          </p:cNvPicPr>
          <p:nvPr/>
        </p:nvPicPr>
        <p:blipFill>
          <a:blip r:embed="rId3"/>
          <a:stretch>
            <a:fillRect/>
          </a:stretch>
        </p:blipFill>
        <p:spPr>
          <a:xfrm>
            <a:off x="952500" y="3361886"/>
            <a:ext cx="7239000" cy="812800"/>
          </a:xfrm>
          <a:prstGeom prst="rect">
            <a:avLst/>
          </a:prstGeom>
        </p:spPr>
      </p:pic>
    </p:spTree>
    <p:extLst>
      <p:ext uri="{BB962C8B-B14F-4D97-AF65-F5344CB8AC3E}">
        <p14:creationId xmlns:p14="http://schemas.microsoft.com/office/powerpoint/2010/main" val="1029110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66FAFE-4455-327A-121C-F742E497950C}"/>
              </a:ext>
            </a:extLst>
          </p:cNvPr>
          <p:cNvPicPr>
            <a:picLocks noGrp="1" noChangeAspect="1"/>
          </p:cNvPicPr>
          <p:nvPr>
            <p:ph idx="1"/>
          </p:nvPr>
        </p:nvPicPr>
        <p:blipFill>
          <a:blip r:embed="rId3"/>
          <a:stretch>
            <a:fillRect/>
          </a:stretch>
        </p:blipFill>
        <p:spPr>
          <a:xfrm>
            <a:off x="1839516" y="922338"/>
            <a:ext cx="5179218" cy="3671887"/>
          </a:xfrm>
          <a:prstGeom prst="rect">
            <a:avLst/>
          </a:prstGeom>
        </p:spPr>
      </p:pic>
      <p:sp>
        <p:nvSpPr>
          <p:cNvPr id="3" name="Title 2">
            <a:extLst>
              <a:ext uri="{FF2B5EF4-FFF2-40B4-BE49-F238E27FC236}">
                <a16:creationId xmlns:a16="http://schemas.microsoft.com/office/drawing/2014/main" id="{153B0153-B77E-2D50-D7F9-0C59C095BFCD}"/>
              </a:ext>
            </a:extLst>
          </p:cNvPr>
          <p:cNvSpPr>
            <a:spLocks noGrp="1"/>
          </p:cNvSpPr>
          <p:nvPr>
            <p:ph type="title"/>
          </p:nvPr>
        </p:nvSpPr>
        <p:spPr/>
        <p:txBody>
          <a:bodyPr/>
          <a:lstStyle/>
          <a:p>
            <a:r>
              <a:rPr lang="en-NO" dirty="0"/>
              <a:t>Case study II - Sampling</a:t>
            </a:r>
          </a:p>
        </p:txBody>
      </p:sp>
      <p:pic>
        <p:nvPicPr>
          <p:cNvPr id="5" name="Picture 4">
            <a:extLst>
              <a:ext uri="{FF2B5EF4-FFF2-40B4-BE49-F238E27FC236}">
                <a16:creationId xmlns:a16="http://schemas.microsoft.com/office/drawing/2014/main" id="{D7105F90-251F-A7A0-1BE2-F11DE4A09A8F}"/>
              </a:ext>
            </a:extLst>
          </p:cNvPr>
          <p:cNvPicPr>
            <a:picLocks noChangeAspect="1"/>
          </p:cNvPicPr>
          <p:nvPr/>
        </p:nvPicPr>
        <p:blipFill>
          <a:blip r:embed="rId4"/>
          <a:stretch>
            <a:fillRect/>
          </a:stretch>
        </p:blipFill>
        <p:spPr>
          <a:xfrm>
            <a:off x="1704970" y="4464585"/>
            <a:ext cx="5448300" cy="584200"/>
          </a:xfrm>
          <a:prstGeom prst="rect">
            <a:avLst/>
          </a:prstGeom>
        </p:spPr>
      </p:pic>
    </p:spTree>
    <p:extLst>
      <p:ext uri="{BB962C8B-B14F-4D97-AF65-F5344CB8AC3E}">
        <p14:creationId xmlns:p14="http://schemas.microsoft.com/office/powerpoint/2010/main" val="2101086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D57DAC-454E-B0B3-DB38-55791266BB67}"/>
              </a:ext>
            </a:extLst>
          </p:cNvPr>
          <p:cNvPicPr>
            <a:picLocks noGrp="1" noChangeAspect="1"/>
          </p:cNvPicPr>
          <p:nvPr>
            <p:ph idx="1"/>
          </p:nvPr>
        </p:nvPicPr>
        <p:blipFill>
          <a:blip r:embed="rId2"/>
          <a:stretch>
            <a:fillRect/>
          </a:stretch>
        </p:blipFill>
        <p:spPr>
          <a:xfrm>
            <a:off x="2593181" y="922338"/>
            <a:ext cx="3671887" cy="3671887"/>
          </a:xfrm>
          <a:prstGeom prst="rect">
            <a:avLst/>
          </a:prstGeom>
        </p:spPr>
      </p:pic>
      <p:sp>
        <p:nvSpPr>
          <p:cNvPr id="3" name="Title 2">
            <a:extLst>
              <a:ext uri="{FF2B5EF4-FFF2-40B4-BE49-F238E27FC236}">
                <a16:creationId xmlns:a16="http://schemas.microsoft.com/office/drawing/2014/main" id="{9511E43C-EB70-09F2-F045-24A62802C94F}"/>
              </a:ext>
            </a:extLst>
          </p:cNvPr>
          <p:cNvSpPr>
            <a:spLocks noGrp="1"/>
          </p:cNvSpPr>
          <p:nvPr>
            <p:ph type="title"/>
          </p:nvPr>
        </p:nvSpPr>
        <p:spPr/>
        <p:txBody>
          <a:bodyPr/>
          <a:lstStyle/>
          <a:p>
            <a:r>
              <a:rPr lang="en-NO" dirty="0"/>
              <a:t>Case study II - Algorithm</a:t>
            </a:r>
          </a:p>
        </p:txBody>
      </p:sp>
    </p:spTree>
    <p:extLst>
      <p:ext uri="{BB962C8B-B14F-4D97-AF65-F5344CB8AC3E}">
        <p14:creationId xmlns:p14="http://schemas.microsoft.com/office/powerpoint/2010/main" val="3458674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445034-B5CF-046B-DDD4-19C6FA84468E}"/>
              </a:ext>
            </a:extLst>
          </p:cNvPr>
          <p:cNvPicPr>
            <a:picLocks noGrp="1" noChangeAspect="1"/>
          </p:cNvPicPr>
          <p:nvPr>
            <p:ph idx="1"/>
          </p:nvPr>
        </p:nvPicPr>
        <p:blipFill>
          <a:blip r:embed="rId2"/>
          <a:stretch>
            <a:fillRect/>
          </a:stretch>
        </p:blipFill>
        <p:spPr>
          <a:xfrm>
            <a:off x="1222034" y="922338"/>
            <a:ext cx="6414182" cy="3671887"/>
          </a:xfrm>
          <a:prstGeom prst="rect">
            <a:avLst/>
          </a:prstGeom>
        </p:spPr>
      </p:pic>
      <p:sp>
        <p:nvSpPr>
          <p:cNvPr id="3" name="Title 2">
            <a:extLst>
              <a:ext uri="{FF2B5EF4-FFF2-40B4-BE49-F238E27FC236}">
                <a16:creationId xmlns:a16="http://schemas.microsoft.com/office/drawing/2014/main" id="{C5DC21C8-45AB-14AF-4F60-E426BD50970E}"/>
              </a:ext>
            </a:extLst>
          </p:cNvPr>
          <p:cNvSpPr>
            <a:spLocks noGrp="1"/>
          </p:cNvSpPr>
          <p:nvPr>
            <p:ph type="title"/>
          </p:nvPr>
        </p:nvSpPr>
        <p:spPr/>
        <p:txBody>
          <a:bodyPr/>
          <a:lstStyle/>
          <a:p>
            <a:r>
              <a:rPr lang="en-NO" dirty="0"/>
              <a:t>Case study II - Simulation</a:t>
            </a:r>
          </a:p>
        </p:txBody>
      </p:sp>
    </p:spTree>
    <p:extLst>
      <p:ext uri="{BB962C8B-B14F-4D97-AF65-F5344CB8AC3E}">
        <p14:creationId xmlns:p14="http://schemas.microsoft.com/office/powerpoint/2010/main" val="2405231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BC0423-C4D9-4A31-AA93-4B9027ED651B}"/>
              </a:ext>
            </a:extLst>
          </p:cNvPr>
          <p:cNvPicPr>
            <a:picLocks noGrp="1" noChangeAspect="1"/>
          </p:cNvPicPr>
          <p:nvPr>
            <p:ph idx="1"/>
          </p:nvPr>
        </p:nvPicPr>
        <p:blipFill>
          <a:blip r:embed="rId3"/>
          <a:stretch>
            <a:fillRect/>
          </a:stretch>
        </p:blipFill>
        <p:spPr>
          <a:xfrm>
            <a:off x="314325" y="1354871"/>
            <a:ext cx="8229600" cy="2806821"/>
          </a:xfrm>
          <a:prstGeom prst="rect">
            <a:avLst/>
          </a:prstGeom>
        </p:spPr>
      </p:pic>
      <p:sp>
        <p:nvSpPr>
          <p:cNvPr id="3" name="Title 2">
            <a:extLst>
              <a:ext uri="{FF2B5EF4-FFF2-40B4-BE49-F238E27FC236}">
                <a16:creationId xmlns:a16="http://schemas.microsoft.com/office/drawing/2014/main" id="{F6A5558B-4FAB-D34F-D477-24199B59F892}"/>
              </a:ext>
            </a:extLst>
          </p:cNvPr>
          <p:cNvSpPr>
            <a:spLocks noGrp="1"/>
          </p:cNvSpPr>
          <p:nvPr>
            <p:ph type="title"/>
          </p:nvPr>
        </p:nvSpPr>
        <p:spPr>
          <a:xfrm>
            <a:off x="314320" y="205979"/>
            <a:ext cx="8229600" cy="646331"/>
          </a:xfrm>
        </p:spPr>
        <p:txBody>
          <a:bodyPr/>
          <a:lstStyle/>
          <a:p>
            <a:r>
              <a:rPr lang="en-NO" dirty="0"/>
              <a:t>Case study II - Benchmark</a:t>
            </a:r>
          </a:p>
        </p:txBody>
      </p:sp>
    </p:spTree>
    <p:extLst>
      <p:ext uri="{BB962C8B-B14F-4D97-AF65-F5344CB8AC3E}">
        <p14:creationId xmlns:p14="http://schemas.microsoft.com/office/powerpoint/2010/main" val="1415886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0CE615-D4AA-2A79-764D-C38028C54B3A}"/>
              </a:ext>
            </a:extLst>
          </p:cNvPr>
          <p:cNvPicPr>
            <a:picLocks noGrp="1" noChangeAspect="1"/>
          </p:cNvPicPr>
          <p:nvPr>
            <p:ph idx="1"/>
          </p:nvPr>
        </p:nvPicPr>
        <p:blipFill>
          <a:blip r:embed="rId3"/>
          <a:stretch>
            <a:fillRect/>
          </a:stretch>
        </p:blipFill>
        <p:spPr>
          <a:xfrm>
            <a:off x="1679575" y="1386681"/>
            <a:ext cx="5499100" cy="2743200"/>
          </a:xfrm>
          <a:prstGeom prst="rect">
            <a:avLst/>
          </a:prstGeom>
        </p:spPr>
      </p:pic>
      <p:sp>
        <p:nvSpPr>
          <p:cNvPr id="3" name="Title 2">
            <a:extLst>
              <a:ext uri="{FF2B5EF4-FFF2-40B4-BE49-F238E27FC236}">
                <a16:creationId xmlns:a16="http://schemas.microsoft.com/office/drawing/2014/main" id="{429CF86E-0E77-EB53-1D15-531102A05515}"/>
              </a:ext>
            </a:extLst>
          </p:cNvPr>
          <p:cNvSpPr>
            <a:spLocks noGrp="1"/>
          </p:cNvSpPr>
          <p:nvPr>
            <p:ph type="title"/>
          </p:nvPr>
        </p:nvSpPr>
        <p:spPr/>
        <p:txBody>
          <a:bodyPr/>
          <a:lstStyle/>
          <a:p>
            <a:r>
              <a:rPr lang="en-NO" dirty="0"/>
              <a:t>Case study II - Simulation result</a:t>
            </a:r>
          </a:p>
        </p:txBody>
      </p:sp>
    </p:spTree>
    <p:extLst>
      <p:ext uri="{BB962C8B-B14F-4D97-AF65-F5344CB8AC3E}">
        <p14:creationId xmlns:p14="http://schemas.microsoft.com/office/powerpoint/2010/main" val="452601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90609F-B3AC-18A9-8FFE-14BD34E71B9C}"/>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940794EB-C485-3182-30F5-A66092E87638}"/>
              </a:ext>
            </a:extLst>
          </p:cNvPr>
          <p:cNvSpPr>
            <a:spLocks noGrp="1"/>
          </p:cNvSpPr>
          <p:nvPr>
            <p:ph type="title"/>
          </p:nvPr>
        </p:nvSpPr>
        <p:spPr/>
        <p:txBody>
          <a:bodyPr/>
          <a:lstStyle/>
          <a:p>
            <a:r>
              <a:rPr lang="en-NO" dirty="0"/>
              <a:t>Case study II - Experiment setup</a:t>
            </a:r>
          </a:p>
        </p:txBody>
      </p:sp>
      <p:pic>
        <p:nvPicPr>
          <p:cNvPr id="5" name="Picture 4">
            <a:extLst>
              <a:ext uri="{FF2B5EF4-FFF2-40B4-BE49-F238E27FC236}">
                <a16:creationId xmlns:a16="http://schemas.microsoft.com/office/drawing/2014/main" id="{CF439B92-CD90-9DAA-47FC-52D7D1782A7A}"/>
              </a:ext>
            </a:extLst>
          </p:cNvPr>
          <p:cNvPicPr>
            <a:picLocks noChangeAspect="1"/>
          </p:cNvPicPr>
          <p:nvPr/>
        </p:nvPicPr>
        <p:blipFill>
          <a:blip r:embed="rId2"/>
          <a:stretch>
            <a:fillRect/>
          </a:stretch>
        </p:blipFill>
        <p:spPr>
          <a:xfrm>
            <a:off x="685800" y="1077809"/>
            <a:ext cx="7772400" cy="2987882"/>
          </a:xfrm>
          <a:prstGeom prst="rect">
            <a:avLst/>
          </a:prstGeom>
        </p:spPr>
      </p:pic>
    </p:spTree>
    <p:extLst>
      <p:ext uri="{BB962C8B-B14F-4D97-AF65-F5344CB8AC3E}">
        <p14:creationId xmlns:p14="http://schemas.microsoft.com/office/powerpoint/2010/main" val="349967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5EB3B8-169D-0E06-A9D8-77069F162D22}"/>
              </a:ext>
            </a:extLst>
          </p:cNvPr>
          <p:cNvSpPr>
            <a:spLocks noGrp="1"/>
          </p:cNvSpPr>
          <p:nvPr>
            <p:ph type="title"/>
          </p:nvPr>
        </p:nvSpPr>
        <p:spPr/>
        <p:txBody>
          <a:bodyPr/>
          <a:lstStyle/>
          <a:p>
            <a:r>
              <a:rPr lang="en-NO" dirty="0"/>
              <a:t>Case study II - Experiment result</a:t>
            </a:r>
          </a:p>
        </p:txBody>
      </p:sp>
      <p:sp>
        <p:nvSpPr>
          <p:cNvPr id="6" name="Content Placeholder 5">
            <a:extLst>
              <a:ext uri="{FF2B5EF4-FFF2-40B4-BE49-F238E27FC236}">
                <a16:creationId xmlns:a16="http://schemas.microsoft.com/office/drawing/2014/main" id="{FD7A26D5-84BC-7D86-41D5-6A93785397B9}"/>
              </a:ext>
            </a:extLst>
          </p:cNvPr>
          <p:cNvSpPr>
            <a:spLocks noGrp="1"/>
          </p:cNvSpPr>
          <p:nvPr>
            <p:ph idx="1"/>
          </p:nvPr>
        </p:nvSpPr>
        <p:spPr/>
        <p:txBody>
          <a:bodyPr/>
          <a:lstStyle/>
          <a:p>
            <a:endParaRPr lang="en-NO"/>
          </a:p>
        </p:txBody>
      </p:sp>
      <p:pic>
        <p:nvPicPr>
          <p:cNvPr id="7" name="Picture 6">
            <a:extLst>
              <a:ext uri="{FF2B5EF4-FFF2-40B4-BE49-F238E27FC236}">
                <a16:creationId xmlns:a16="http://schemas.microsoft.com/office/drawing/2014/main" id="{B296C5F4-822C-276C-BF78-6A33F4756BA3}"/>
              </a:ext>
            </a:extLst>
          </p:cNvPr>
          <p:cNvPicPr>
            <a:picLocks noChangeAspect="1"/>
          </p:cNvPicPr>
          <p:nvPr/>
        </p:nvPicPr>
        <p:blipFill>
          <a:blip r:embed="rId3"/>
          <a:stretch>
            <a:fillRect/>
          </a:stretch>
        </p:blipFill>
        <p:spPr>
          <a:xfrm>
            <a:off x="542920" y="1297115"/>
            <a:ext cx="7772400" cy="2549270"/>
          </a:xfrm>
          <a:prstGeom prst="rect">
            <a:avLst/>
          </a:prstGeom>
        </p:spPr>
      </p:pic>
    </p:spTree>
    <p:extLst>
      <p:ext uri="{BB962C8B-B14F-4D97-AF65-F5344CB8AC3E}">
        <p14:creationId xmlns:p14="http://schemas.microsoft.com/office/powerpoint/2010/main" val="1097756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77A739-3970-E92D-E4F6-0882E120E701}"/>
              </a:ext>
            </a:extLst>
          </p:cNvPr>
          <p:cNvSpPr>
            <a:spLocks noGrp="1"/>
          </p:cNvSpPr>
          <p:nvPr>
            <p:ph idx="1"/>
          </p:nvPr>
        </p:nvSpPr>
        <p:spPr/>
        <p:txBody>
          <a:bodyPr/>
          <a:lstStyle/>
          <a:p>
            <a:r>
              <a:rPr lang="en-NO" dirty="0"/>
              <a:t>Lateral gradient detection</a:t>
            </a:r>
          </a:p>
          <a:p>
            <a:r>
              <a:rPr lang="en-GB" dirty="0"/>
              <a:t>U</a:t>
            </a:r>
            <a:r>
              <a:rPr lang="en-NO" dirty="0"/>
              <a:t>pwelling front detection</a:t>
            </a:r>
          </a:p>
        </p:txBody>
      </p:sp>
      <p:sp>
        <p:nvSpPr>
          <p:cNvPr id="3" name="Title 2">
            <a:extLst>
              <a:ext uri="{FF2B5EF4-FFF2-40B4-BE49-F238E27FC236}">
                <a16:creationId xmlns:a16="http://schemas.microsoft.com/office/drawing/2014/main" id="{D747ECB7-0D21-6309-B352-CBB2A831B1A7}"/>
              </a:ext>
            </a:extLst>
          </p:cNvPr>
          <p:cNvSpPr>
            <a:spLocks noGrp="1"/>
          </p:cNvSpPr>
          <p:nvPr>
            <p:ph type="title"/>
          </p:nvPr>
        </p:nvSpPr>
        <p:spPr/>
        <p:txBody>
          <a:bodyPr/>
          <a:lstStyle/>
          <a:p>
            <a:r>
              <a:rPr lang="en-NO" dirty="0"/>
              <a:t>Case study III</a:t>
            </a:r>
          </a:p>
        </p:txBody>
      </p:sp>
      <p:pic>
        <p:nvPicPr>
          <p:cNvPr id="4" name="Content Placeholder 7">
            <a:extLst>
              <a:ext uri="{FF2B5EF4-FFF2-40B4-BE49-F238E27FC236}">
                <a16:creationId xmlns:a16="http://schemas.microsoft.com/office/drawing/2014/main" id="{F038B9AB-9CBB-F87C-E3A1-C1CEE0048232}"/>
              </a:ext>
            </a:extLst>
          </p:cNvPr>
          <p:cNvPicPr>
            <a:picLocks noChangeAspect="1"/>
          </p:cNvPicPr>
          <p:nvPr/>
        </p:nvPicPr>
        <p:blipFill>
          <a:blip r:embed="rId3"/>
          <a:stretch>
            <a:fillRect/>
          </a:stretch>
        </p:blipFill>
        <p:spPr>
          <a:xfrm>
            <a:off x="4429120" y="6266"/>
            <a:ext cx="4669893" cy="5044273"/>
          </a:xfrm>
          <a:prstGeom prst="rect">
            <a:avLst/>
          </a:prstGeom>
        </p:spPr>
      </p:pic>
    </p:spTree>
    <p:extLst>
      <p:ext uri="{BB962C8B-B14F-4D97-AF65-F5344CB8AC3E}">
        <p14:creationId xmlns:p14="http://schemas.microsoft.com/office/powerpoint/2010/main" val="3569867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4B4C7B-565B-A3D8-3749-3D4BC6F764CB}"/>
              </a:ext>
            </a:extLst>
          </p:cNvPr>
          <p:cNvPicPr>
            <a:picLocks noChangeAspect="1"/>
          </p:cNvPicPr>
          <p:nvPr/>
        </p:nvPicPr>
        <p:blipFill>
          <a:blip r:embed="rId2"/>
          <a:stretch>
            <a:fillRect/>
          </a:stretch>
        </p:blipFill>
        <p:spPr>
          <a:xfrm>
            <a:off x="2141188" y="922492"/>
            <a:ext cx="4575864" cy="3672131"/>
          </a:xfrm>
          <a:prstGeom prst="rect">
            <a:avLst/>
          </a:prstGeom>
          <a:noFill/>
        </p:spPr>
      </p:pic>
      <p:sp>
        <p:nvSpPr>
          <p:cNvPr id="3" name="Title 2">
            <a:extLst>
              <a:ext uri="{FF2B5EF4-FFF2-40B4-BE49-F238E27FC236}">
                <a16:creationId xmlns:a16="http://schemas.microsoft.com/office/drawing/2014/main" id="{D747ECB7-0D21-6309-B352-CBB2A831B1A7}"/>
              </a:ext>
            </a:extLst>
          </p:cNvPr>
          <p:cNvSpPr>
            <a:spLocks noGrp="1"/>
          </p:cNvSpPr>
          <p:nvPr>
            <p:ph type="title"/>
          </p:nvPr>
        </p:nvSpPr>
        <p:spPr>
          <a:xfrm>
            <a:off x="314320" y="205979"/>
            <a:ext cx="8229600" cy="646331"/>
          </a:xfrm>
        </p:spPr>
        <p:txBody>
          <a:bodyPr anchor="t">
            <a:normAutofit/>
          </a:bodyPr>
          <a:lstStyle/>
          <a:p>
            <a:r>
              <a:rPr lang="en-NO" dirty="0"/>
              <a:t>Case study III</a:t>
            </a:r>
          </a:p>
        </p:txBody>
      </p:sp>
    </p:spTree>
    <p:extLst>
      <p:ext uri="{BB962C8B-B14F-4D97-AF65-F5344CB8AC3E}">
        <p14:creationId xmlns:p14="http://schemas.microsoft.com/office/powerpoint/2010/main" val="1000435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BBE38B-E264-81CB-08C6-231103697EC1}"/>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7B1B0E42-E626-8599-B29F-C347047B5C12}"/>
              </a:ext>
            </a:extLst>
          </p:cNvPr>
          <p:cNvSpPr>
            <a:spLocks noGrp="1"/>
          </p:cNvSpPr>
          <p:nvPr>
            <p:ph type="title"/>
          </p:nvPr>
        </p:nvSpPr>
        <p:spPr/>
        <p:txBody>
          <a:bodyPr/>
          <a:lstStyle/>
          <a:p>
            <a:r>
              <a:rPr lang="en-NO" dirty="0"/>
              <a:t>Ocean fronts (upwelling)</a:t>
            </a:r>
          </a:p>
        </p:txBody>
      </p:sp>
      <p:pic>
        <p:nvPicPr>
          <p:cNvPr id="1026" name="Picture 2" descr="What is upwelling?">
            <a:extLst>
              <a:ext uri="{FF2B5EF4-FFF2-40B4-BE49-F238E27FC236}">
                <a16:creationId xmlns:a16="http://schemas.microsoft.com/office/drawing/2014/main" id="{31B2774F-AC4A-414D-699F-D4EB23C37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9463"/>
            <a:ext cx="9144000" cy="358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70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0CC1-571B-E1D6-D932-1940CC325E3C}"/>
              </a:ext>
            </a:extLst>
          </p:cNvPr>
          <p:cNvSpPr>
            <a:spLocks noGrp="1"/>
          </p:cNvSpPr>
          <p:nvPr>
            <p:ph type="title"/>
          </p:nvPr>
        </p:nvSpPr>
        <p:spPr/>
        <p:txBody>
          <a:bodyPr/>
          <a:lstStyle/>
          <a:p>
            <a:r>
              <a:rPr lang="en-NO" dirty="0"/>
              <a:t>Case study III</a:t>
            </a:r>
          </a:p>
        </p:txBody>
      </p:sp>
      <p:sp>
        <p:nvSpPr>
          <p:cNvPr id="12" name="Content Placeholder 11">
            <a:extLst>
              <a:ext uri="{FF2B5EF4-FFF2-40B4-BE49-F238E27FC236}">
                <a16:creationId xmlns:a16="http://schemas.microsoft.com/office/drawing/2014/main" id="{26B30C6D-FE58-AD03-45BB-9F6ADA7E0B4D}"/>
              </a:ext>
            </a:extLst>
          </p:cNvPr>
          <p:cNvSpPr>
            <a:spLocks noGrp="1"/>
          </p:cNvSpPr>
          <p:nvPr>
            <p:ph idx="1"/>
          </p:nvPr>
        </p:nvSpPr>
        <p:spPr/>
        <p:txBody>
          <a:bodyPr/>
          <a:lstStyle/>
          <a:p>
            <a:endParaRPr lang="en-NO"/>
          </a:p>
        </p:txBody>
      </p:sp>
      <p:pic>
        <p:nvPicPr>
          <p:cNvPr id="14" name="Picture 13">
            <a:extLst>
              <a:ext uri="{FF2B5EF4-FFF2-40B4-BE49-F238E27FC236}">
                <a16:creationId xmlns:a16="http://schemas.microsoft.com/office/drawing/2014/main" id="{BC5DB594-9A6B-ADB8-911B-C8914FC542B7}"/>
              </a:ext>
            </a:extLst>
          </p:cNvPr>
          <p:cNvPicPr>
            <a:picLocks noChangeAspect="1"/>
          </p:cNvPicPr>
          <p:nvPr/>
        </p:nvPicPr>
        <p:blipFill>
          <a:blip r:embed="rId3"/>
          <a:stretch>
            <a:fillRect/>
          </a:stretch>
        </p:blipFill>
        <p:spPr>
          <a:xfrm>
            <a:off x="1381351" y="870161"/>
            <a:ext cx="6095537" cy="3776792"/>
          </a:xfrm>
          <a:prstGeom prst="rect">
            <a:avLst/>
          </a:prstGeom>
        </p:spPr>
      </p:pic>
    </p:spTree>
    <p:extLst>
      <p:ext uri="{BB962C8B-B14F-4D97-AF65-F5344CB8AC3E}">
        <p14:creationId xmlns:p14="http://schemas.microsoft.com/office/powerpoint/2010/main" val="1054536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32A772-9C32-7E33-4DF4-27293DE64D0D}"/>
              </a:ext>
            </a:extLst>
          </p:cNvPr>
          <p:cNvPicPr>
            <a:picLocks noGrp="1" noChangeAspect="1"/>
          </p:cNvPicPr>
          <p:nvPr>
            <p:ph idx="1"/>
          </p:nvPr>
        </p:nvPicPr>
        <p:blipFill>
          <a:blip r:embed="rId3"/>
          <a:stretch>
            <a:fillRect/>
          </a:stretch>
        </p:blipFill>
        <p:spPr>
          <a:xfrm>
            <a:off x="314320" y="942435"/>
            <a:ext cx="5030272" cy="3671887"/>
          </a:xfrm>
          <a:prstGeom prst="rect">
            <a:avLst/>
          </a:prstGeom>
        </p:spPr>
      </p:pic>
      <p:sp>
        <p:nvSpPr>
          <p:cNvPr id="3" name="Title 2">
            <a:extLst>
              <a:ext uri="{FF2B5EF4-FFF2-40B4-BE49-F238E27FC236}">
                <a16:creationId xmlns:a16="http://schemas.microsoft.com/office/drawing/2014/main" id="{FE6836F8-4704-6088-7122-98E9BAD9B5B6}"/>
              </a:ext>
            </a:extLst>
          </p:cNvPr>
          <p:cNvSpPr>
            <a:spLocks noGrp="1"/>
          </p:cNvSpPr>
          <p:nvPr>
            <p:ph type="title"/>
          </p:nvPr>
        </p:nvSpPr>
        <p:spPr>
          <a:xfrm>
            <a:off x="314320" y="205979"/>
            <a:ext cx="9281856" cy="646331"/>
          </a:xfrm>
        </p:spPr>
        <p:txBody>
          <a:bodyPr/>
          <a:lstStyle/>
          <a:p>
            <a:r>
              <a:rPr lang="en-NO" dirty="0"/>
              <a:t>Case study III - upwelling front detection</a:t>
            </a:r>
          </a:p>
        </p:txBody>
      </p:sp>
      <p:pic>
        <p:nvPicPr>
          <p:cNvPr id="5" name="Picture 4">
            <a:extLst>
              <a:ext uri="{FF2B5EF4-FFF2-40B4-BE49-F238E27FC236}">
                <a16:creationId xmlns:a16="http://schemas.microsoft.com/office/drawing/2014/main" id="{30E63748-6356-F094-C541-C6B5FB64A492}"/>
              </a:ext>
            </a:extLst>
          </p:cNvPr>
          <p:cNvPicPr>
            <a:picLocks noChangeAspect="1"/>
          </p:cNvPicPr>
          <p:nvPr/>
        </p:nvPicPr>
        <p:blipFill>
          <a:blip r:embed="rId4"/>
          <a:stretch>
            <a:fillRect/>
          </a:stretch>
        </p:blipFill>
        <p:spPr>
          <a:xfrm>
            <a:off x="5672365" y="1280048"/>
            <a:ext cx="2501900" cy="774700"/>
          </a:xfrm>
          <a:prstGeom prst="rect">
            <a:avLst/>
          </a:prstGeom>
        </p:spPr>
      </p:pic>
      <p:pic>
        <p:nvPicPr>
          <p:cNvPr id="6" name="Picture 5">
            <a:extLst>
              <a:ext uri="{FF2B5EF4-FFF2-40B4-BE49-F238E27FC236}">
                <a16:creationId xmlns:a16="http://schemas.microsoft.com/office/drawing/2014/main" id="{3EA18065-D2EC-C5F0-D33E-202825345E87}"/>
              </a:ext>
            </a:extLst>
          </p:cNvPr>
          <p:cNvPicPr>
            <a:picLocks noChangeAspect="1"/>
          </p:cNvPicPr>
          <p:nvPr/>
        </p:nvPicPr>
        <p:blipFill>
          <a:blip r:embed="rId5"/>
          <a:stretch>
            <a:fillRect/>
          </a:stretch>
        </p:blipFill>
        <p:spPr>
          <a:xfrm>
            <a:off x="5344592" y="2747605"/>
            <a:ext cx="3454400" cy="711200"/>
          </a:xfrm>
          <a:prstGeom prst="rect">
            <a:avLst/>
          </a:prstGeom>
        </p:spPr>
      </p:pic>
    </p:spTree>
    <p:extLst>
      <p:ext uri="{BB962C8B-B14F-4D97-AF65-F5344CB8AC3E}">
        <p14:creationId xmlns:p14="http://schemas.microsoft.com/office/powerpoint/2010/main" val="3077365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08193C-8221-2784-A5F1-5CFE8F2F5CF1}"/>
              </a:ext>
            </a:extLst>
          </p:cNvPr>
          <p:cNvPicPr>
            <a:picLocks noGrp="1" noChangeAspect="1"/>
          </p:cNvPicPr>
          <p:nvPr>
            <p:ph idx="1"/>
          </p:nvPr>
        </p:nvPicPr>
        <p:blipFill>
          <a:blip r:embed="rId3"/>
          <a:stretch>
            <a:fillRect/>
          </a:stretch>
        </p:blipFill>
        <p:spPr>
          <a:xfrm>
            <a:off x="723239" y="922338"/>
            <a:ext cx="7411771" cy="3671887"/>
          </a:xfrm>
          <a:prstGeom prst="rect">
            <a:avLst/>
          </a:prstGeom>
        </p:spPr>
      </p:pic>
      <p:sp>
        <p:nvSpPr>
          <p:cNvPr id="3" name="Title 2">
            <a:extLst>
              <a:ext uri="{FF2B5EF4-FFF2-40B4-BE49-F238E27FC236}">
                <a16:creationId xmlns:a16="http://schemas.microsoft.com/office/drawing/2014/main" id="{5F9E8FF4-BBDA-BEEF-83BA-7972A7E5B31E}"/>
              </a:ext>
            </a:extLst>
          </p:cNvPr>
          <p:cNvSpPr>
            <a:spLocks noGrp="1"/>
          </p:cNvSpPr>
          <p:nvPr>
            <p:ph type="title"/>
          </p:nvPr>
        </p:nvSpPr>
        <p:spPr/>
        <p:txBody>
          <a:bodyPr/>
          <a:lstStyle/>
          <a:p>
            <a:r>
              <a:rPr lang="en-NO" dirty="0"/>
              <a:t>Case study III - historic data analysis</a:t>
            </a:r>
          </a:p>
        </p:txBody>
      </p:sp>
    </p:spTree>
    <p:extLst>
      <p:ext uri="{BB962C8B-B14F-4D97-AF65-F5344CB8AC3E}">
        <p14:creationId xmlns:p14="http://schemas.microsoft.com/office/powerpoint/2010/main" val="1669563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BD3F1-B085-EB08-7216-99025D2F8396}"/>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05A4CE00-21B4-A2D7-E77F-3C40DA6B46AF}"/>
              </a:ext>
            </a:extLst>
          </p:cNvPr>
          <p:cNvSpPr>
            <a:spLocks noGrp="1"/>
          </p:cNvSpPr>
          <p:nvPr>
            <p:ph type="title"/>
          </p:nvPr>
        </p:nvSpPr>
        <p:spPr/>
        <p:txBody>
          <a:bodyPr/>
          <a:lstStyle/>
          <a:p>
            <a:r>
              <a:rPr lang="en-NO" dirty="0"/>
              <a:t>Case study III - metric comparison</a:t>
            </a:r>
          </a:p>
        </p:txBody>
      </p:sp>
      <p:pic>
        <p:nvPicPr>
          <p:cNvPr id="4" name="Picture 3">
            <a:extLst>
              <a:ext uri="{FF2B5EF4-FFF2-40B4-BE49-F238E27FC236}">
                <a16:creationId xmlns:a16="http://schemas.microsoft.com/office/drawing/2014/main" id="{CB8F6C42-5B8D-B8E8-3AC8-FEF4BA4C58AD}"/>
              </a:ext>
            </a:extLst>
          </p:cNvPr>
          <p:cNvPicPr>
            <a:picLocks noChangeAspect="1"/>
          </p:cNvPicPr>
          <p:nvPr/>
        </p:nvPicPr>
        <p:blipFill>
          <a:blip r:embed="rId2"/>
          <a:stretch>
            <a:fillRect/>
          </a:stretch>
        </p:blipFill>
        <p:spPr>
          <a:xfrm>
            <a:off x="685800" y="1037015"/>
            <a:ext cx="7772400" cy="3069469"/>
          </a:xfrm>
          <a:prstGeom prst="rect">
            <a:avLst/>
          </a:prstGeom>
        </p:spPr>
      </p:pic>
    </p:spTree>
    <p:extLst>
      <p:ext uri="{BB962C8B-B14F-4D97-AF65-F5344CB8AC3E}">
        <p14:creationId xmlns:p14="http://schemas.microsoft.com/office/powerpoint/2010/main" val="2282407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050237-8DFB-7943-92F2-B4D34028CC42}"/>
              </a:ext>
            </a:extLst>
          </p:cNvPr>
          <p:cNvPicPr>
            <a:picLocks noGrp="1" noChangeAspect="1"/>
          </p:cNvPicPr>
          <p:nvPr>
            <p:ph idx="1"/>
          </p:nvPr>
        </p:nvPicPr>
        <p:blipFill>
          <a:blip r:embed="rId2"/>
          <a:stretch>
            <a:fillRect/>
          </a:stretch>
        </p:blipFill>
        <p:spPr>
          <a:xfrm>
            <a:off x="546946" y="932386"/>
            <a:ext cx="3423471" cy="3671887"/>
          </a:xfrm>
          <a:prstGeom prst="rect">
            <a:avLst/>
          </a:prstGeom>
        </p:spPr>
      </p:pic>
      <p:sp>
        <p:nvSpPr>
          <p:cNvPr id="3" name="Title 2">
            <a:extLst>
              <a:ext uri="{FF2B5EF4-FFF2-40B4-BE49-F238E27FC236}">
                <a16:creationId xmlns:a16="http://schemas.microsoft.com/office/drawing/2014/main" id="{09E3218D-83C1-522C-0D11-8F0605D4442E}"/>
              </a:ext>
            </a:extLst>
          </p:cNvPr>
          <p:cNvSpPr>
            <a:spLocks noGrp="1"/>
          </p:cNvSpPr>
          <p:nvPr>
            <p:ph type="title"/>
          </p:nvPr>
        </p:nvSpPr>
        <p:spPr/>
        <p:txBody>
          <a:bodyPr/>
          <a:lstStyle/>
          <a:p>
            <a:endParaRPr lang="en-NO"/>
          </a:p>
        </p:txBody>
      </p:sp>
      <p:pic>
        <p:nvPicPr>
          <p:cNvPr id="5" name="Picture 4">
            <a:extLst>
              <a:ext uri="{FF2B5EF4-FFF2-40B4-BE49-F238E27FC236}">
                <a16:creationId xmlns:a16="http://schemas.microsoft.com/office/drawing/2014/main" id="{BEFBE24B-2F97-C876-7DB0-4491535B119C}"/>
              </a:ext>
            </a:extLst>
          </p:cNvPr>
          <p:cNvPicPr>
            <a:picLocks noChangeAspect="1"/>
          </p:cNvPicPr>
          <p:nvPr/>
        </p:nvPicPr>
        <p:blipFill>
          <a:blip r:embed="rId3"/>
          <a:stretch>
            <a:fillRect/>
          </a:stretch>
        </p:blipFill>
        <p:spPr>
          <a:xfrm>
            <a:off x="4679445" y="0"/>
            <a:ext cx="4405583" cy="5143500"/>
          </a:xfrm>
          <a:prstGeom prst="rect">
            <a:avLst/>
          </a:prstGeom>
        </p:spPr>
      </p:pic>
    </p:spTree>
    <p:extLst>
      <p:ext uri="{BB962C8B-B14F-4D97-AF65-F5344CB8AC3E}">
        <p14:creationId xmlns:p14="http://schemas.microsoft.com/office/powerpoint/2010/main" val="3320497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A6A8B-97D2-6C5C-1587-86EDA0928FAD}"/>
              </a:ext>
            </a:extLst>
          </p:cNvPr>
          <p:cNvSpPr>
            <a:spLocks noGrp="1"/>
          </p:cNvSpPr>
          <p:nvPr>
            <p:ph idx="1"/>
          </p:nvPr>
        </p:nvSpPr>
        <p:spPr/>
        <p:txBody>
          <a:bodyPr/>
          <a:lstStyle/>
          <a:p>
            <a:endParaRPr lang="en-NO"/>
          </a:p>
        </p:txBody>
      </p:sp>
      <p:sp>
        <p:nvSpPr>
          <p:cNvPr id="3" name="Title 2">
            <a:extLst>
              <a:ext uri="{FF2B5EF4-FFF2-40B4-BE49-F238E27FC236}">
                <a16:creationId xmlns:a16="http://schemas.microsoft.com/office/drawing/2014/main" id="{9159BACA-44AE-3EBA-4EEC-B42775E3CFC7}"/>
              </a:ext>
            </a:extLst>
          </p:cNvPr>
          <p:cNvSpPr>
            <a:spLocks noGrp="1"/>
          </p:cNvSpPr>
          <p:nvPr>
            <p:ph type="title"/>
          </p:nvPr>
        </p:nvSpPr>
        <p:spPr/>
        <p:txBody>
          <a:bodyPr/>
          <a:lstStyle/>
          <a:p>
            <a:endParaRPr lang="en-NO" dirty="0"/>
          </a:p>
        </p:txBody>
      </p:sp>
      <p:pic>
        <p:nvPicPr>
          <p:cNvPr id="4" name="Picture 3">
            <a:extLst>
              <a:ext uri="{FF2B5EF4-FFF2-40B4-BE49-F238E27FC236}">
                <a16:creationId xmlns:a16="http://schemas.microsoft.com/office/drawing/2014/main" id="{7B6D12A9-6DBE-592E-803B-6FEBB693DB4C}"/>
              </a:ext>
            </a:extLst>
          </p:cNvPr>
          <p:cNvPicPr>
            <a:picLocks noChangeAspect="1"/>
          </p:cNvPicPr>
          <p:nvPr/>
        </p:nvPicPr>
        <p:blipFill>
          <a:blip r:embed="rId2"/>
          <a:stretch>
            <a:fillRect/>
          </a:stretch>
        </p:blipFill>
        <p:spPr>
          <a:xfrm>
            <a:off x="1208582" y="0"/>
            <a:ext cx="6726836" cy="5143500"/>
          </a:xfrm>
          <a:prstGeom prst="rect">
            <a:avLst/>
          </a:prstGeom>
        </p:spPr>
      </p:pic>
    </p:spTree>
    <p:extLst>
      <p:ext uri="{BB962C8B-B14F-4D97-AF65-F5344CB8AC3E}">
        <p14:creationId xmlns:p14="http://schemas.microsoft.com/office/powerpoint/2010/main" val="1246712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781F73-571D-29C3-6404-E4D24D9A2DB1}"/>
              </a:ext>
            </a:extLst>
          </p:cNvPr>
          <p:cNvSpPr>
            <a:spLocks noGrp="1"/>
          </p:cNvSpPr>
          <p:nvPr>
            <p:ph idx="1"/>
          </p:nvPr>
        </p:nvSpPr>
        <p:spPr/>
        <p:txBody>
          <a:bodyPr/>
          <a:lstStyle/>
          <a:p>
            <a:r>
              <a:rPr lang="en-GB" dirty="0"/>
              <a:t>I</a:t>
            </a:r>
            <a:r>
              <a:rPr lang="en-NO" dirty="0"/>
              <a:t>mprovements in AUV hardware and software</a:t>
            </a:r>
          </a:p>
          <a:p>
            <a:r>
              <a:rPr lang="en-GB" dirty="0"/>
              <a:t>E</a:t>
            </a:r>
            <a:r>
              <a:rPr lang="en-NO" dirty="0"/>
              <a:t>nhanced communication and sensing capabilities</a:t>
            </a:r>
          </a:p>
          <a:p>
            <a:r>
              <a:rPr lang="en-GB" dirty="0"/>
              <a:t>M</a:t>
            </a:r>
            <a:r>
              <a:rPr lang="en-NO" dirty="0"/>
              <a:t>achine learning for better adaptive sampling </a:t>
            </a:r>
          </a:p>
          <a:p>
            <a:r>
              <a:rPr lang="en-GB" dirty="0"/>
              <a:t>I</a:t>
            </a:r>
            <a:r>
              <a:rPr lang="en-NO" dirty="0"/>
              <a:t>ntegrating big data sources such as AIS, satellite, buoys etc. </a:t>
            </a:r>
          </a:p>
          <a:p>
            <a:endParaRPr lang="en-NO" dirty="0"/>
          </a:p>
        </p:txBody>
      </p:sp>
      <p:sp>
        <p:nvSpPr>
          <p:cNvPr id="3" name="Title 2">
            <a:extLst>
              <a:ext uri="{FF2B5EF4-FFF2-40B4-BE49-F238E27FC236}">
                <a16:creationId xmlns:a16="http://schemas.microsoft.com/office/drawing/2014/main" id="{35E0046B-4076-27DA-A89A-CC8DB1F67C91}"/>
              </a:ext>
            </a:extLst>
          </p:cNvPr>
          <p:cNvSpPr>
            <a:spLocks noGrp="1"/>
          </p:cNvSpPr>
          <p:nvPr>
            <p:ph type="title"/>
          </p:nvPr>
        </p:nvSpPr>
        <p:spPr/>
        <p:txBody>
          <a:bodyPr/>
          <a:lstStyle/>
          <a:p>
            <a:r>
              <a:rPr lang="en-NO" dirty="0"/>
              <a:t>Future work</a:t>
            </a:r>
          </a:p>
        </p:txBody>
      </p:sp>
    </p:spTree>
    <p:extLst>
      <p:ext uri="{BB962C8B-B14F-4D97-AF65-F5344CB8AC3E}">
        <p14:creationId xmlns:p14="http://schemas.microsoft.com/office/powerpoint/2010/main" val="170581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E42D82-89FA-EE94-B4D9-7EE83874BE74}"/>
              </a:ext>
            </a:extLst>
          </p:cNvPr>
          <p:cNvSpPr>
            <a:spLocks noGrp="1"/>
          </p:cNvSpPr>
          <p:nvPr>
            <p:ph idx="1"/>
          </p:nvPr>
        </p:nvSpPr>
        <p:spPr/>
        <p:txBody>
          <a:bodyPr/>
          <a:lstStyle/>
          <a:p>
            <a:r>
              <a:rPr lang="en-NO" dirty="0"/>
              <a:t>Oceanfronts are important for us</a:t>
            </a:r>
          </a:p>
          <a:p>
            <a:r>
              <a:rPr lang="en-NO" dirty="0"/>
              <a:t>AUVs are flexibles to solve this problem</a:t>
            </a:r>
          </a:p>
          <a:p>
            <a:r>
              <a:rPr lang="en-NO" dirty="0"/>
              <a:t>More AUV can help in certain ways, but its associated technical difficulty can be daunting to scale for now</a:t>
            </a:r>
          </a:p>
          <a:p>
            <a:r>
              <a:rPr lang="en-NO" dirty="0"/>
              <a:t>AI can be a potential game changer</a:t>
            </a:r>
          </a:p>
        </p:txBody>
      </p:sp>
      <p:sp>
        <p:nvSpPr>
          <p:cNvPr id="3" name="Title 2">
            <a:extLst>
              <a:ext uri="{FF2B5EF4-FFF2-40B4-BE49-F238E27FC236}">
                <a16:creationId xmlns:a16="http://schemas.microsoft.com/office/drawing/2014/main" id="{80929FD7-D108-6DAA-E6BD-D12DDBC7D59F}"/>
              </a:ext>
            </a:extLst>
          </p:cNvPr>
          <p:cNvSpPr>
            <a:spLocks noGrp="1"/>
          </p:cNvSpPr>
          <p:nvPr>
            <p:ph type="title"/>
          </p:nvPr>
        </p:nvSpPr>
        <p:spPr/>
        <p:txBody>
          <a:bodyPr/>
          <a:lstStyle/>
          <a:p>
            <a:r>
              <a:rPr lang="en-NO" dirty="0"/>
              <a:t>Conclusion</a:t>
            </a:r>
          </a:p>
        </p:txBody>
      </p:sp>
    </p:spTree>
    <p:extLst>
      <p:ext uri="{BB962C8B-B14F-4D97-AF65-F5344CB8AC3E}">
        <p14:creationId xmlns:p14="http://schemas.microsoft.com/office/powerpoint/2010/main" val="1522968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F64A48F-1BB1-B828-0C9B-02135F9C0CEC}"/>
              </a:ext>
            </a:extLst>
          </p:cNvPr>
          <p:cNvSpPr>
            <a:spLocks noGrp="1"/>
          </p:cNvSpPr>
          <p:nvPr>
            <p:ph type="title"/>
          </p:nvPr>
        </p:nvSpPr>
        <p:spPr>
          <a:xfrm>
            <a:off x="314320" y="205979"/>
            <a:ext cx="8229600" cy="646331"/>
          </a:xfrm>
        </p:spPr>
        <p:txBody>
          <a:bodyPr/>
          <a:lstStyle/>
          <a:p>
            <a:r>
              <a:rPr lang="en-US" dirty="0"/>
              <a:t>Ocean fronts (surface plume)</a:t>
            </a:r>
          </a:p>
        </p:txBody>
      </p:sp>
      <p:sp>
        <p:nvSpPr>
          <p:cNvPr id="12" name="Content Placeholder 3">
            <a:extLst>
              <a:ext uri="{FF2B5EF4-FFF2-40B4-BE49-F238E27FC236}">
                <a16:creationId xmlns:a16="http://schemas.microsoft.com/office/drawing/2014/main" id="{51CCE8D4-CDDF-24F1-91C9-79DFCCD32092}"/>
              </a:ext>
            </a:extLst>
          </p:cNvPr>
          <p:cNvSpPr>
            <a:spLocks noGrp="1"/>
          </p:cNvSpPr>
          <p:nvPr>
            <p:ph sz="half" idx="2"/>
          </p:nvPr>
        </p:nvSpPr>
        <p:spPr>
          <a:xfrm>
            <a:off x="4648200" y="1200151"/>
            <a:ext cx="4038600" cy="3394472"/>
          </a:xfrm>
        </p:spPr>
        <p:txBody>
          <a:bodyPr/>
          <a:lstStyle/>
          <a:p>
            <a:endParaRPr lang="en-US" dirty="0"/>
          </a:p>
        </p:txBody>
      </p:sp>
      <p:pic>
        <p:nvPicPr>
          <p:cNvPr id="6" name="Picture 5">
            <a:extLst>
              <a:ext uri="{FF2B5EF4-FFF2-40B4-BE49-F238E27FC236}">
                <a16:creationId xmlns:a16="http://schemas.microsoft.com/office/drawing/2014/main" id="{F80F5E00-6E75-7901-C74C-B6D0CE71791F}"/>
              </a:ext>
            </a:extLst>
          </p:cNvPr>
          <p:cNvPicPr>
            <a:picLocks noChangeAspect="1"/>
          </p:cNvPicPr>
          <p:nvPr/>
        </p:nvPicPr>
        <p:blipFill>
          <a:blip r:embed="rId3"/>
          <a:stretch>
            <a:fillRect/>
          </a:stretch>
        </p:blipFill>
        <p:spPr>
          <a:xfrm>
            <a:off x="4381500" y="1143136"/>
            <a:ext cx="4572000" cy="2704504"/>
          </a:xfrm>
          <a:prstGeom prst="rect">
            <a:avLst/>
          </a:prstGeom>
        </p:spPr>
      </p:pic>
      <p:sp>
        <p:nvSpPr>
          <p:cNvPr id="9" name="TextBox 8">
            <a:extLst>
              <a:ext uri="{FF2B5EF4-FFF2-40B4-BE49-F238E27FC236}">
                <a16:creationId xmlns:a16="http://schemas.microsoft.com/office/drawing/2014/main" id="{B5A8E572-7F29-4B3B-0194-7B73080F0438}"/>
              </a:ext>
            </a:extLst>
          </p:cNvPr>
          <p:cNvSpPr txBox="1"/>
          <p:nvPr/>
        </p:nvSpPr>
        <p:spPr>
          <a:xfrm>
            <a:off x="4302396" y="3845397"/>
            <a:ext cx="4598504" cy="369332"/>
          </a:xfrm>
          <a:prstGeom prst="rect">
            <a:avLst/>
          </a:prstGeom>
          <a:noFill/>
        </p:spPr>
        <p:txBody>
          <a:bodyPr wrap="square">
            <a:spAutoFit/>
          </a:bodyPr>
          <a:lstStyle/>
          <a:p>
            <a:r>
              <a:rPr lang="en-US" dirty="0"/>
              <a:t>Elwha River (@University of Washington)</a:t>
            </a:r>
          </a:p>
        </p:txBody>
      </p:sp>
      <p:pic>
        <p:nvPicPr>
          <p:cNvPr id="11" name="Picture 10">
            <a:extLst>
              <a:ext uri="{FF2B5EF4-FFF2-40B4-BE49-F238E27FC236}">
                <a16:creationId xmlns:a16="http://schemas.microsoft.com/office/drawing/2014/main" id="{8FB2F30F-AEBC-0536-1215-3166775E64AD}"/>
              </a:ext>
            </a:extLst>
          </p:cNvPr>
          <p:cNvPicPr>
            <a:picLocks noChangeAspect="1"/>
          </p:cNvPicPr>
          <p:nvPr/>
        </p:nvPicPr>
        <p:blipFill>
          <a:blip r:embed="rId4"/>
          <a:stretch>
            <a:fillRect/>
          </a:stretch>
        </p:blipFill>
        <p:spPr>
          <a:xfrm>
            <a:off x="314320" y="1143136"/>
            <a:ext cx="3988076" cy="2658717"/>
          </a:xfrm>
          <a:prstGeom prst="rect">
            <a:avLst/>
          </a:prstGeom>
        </p:spPr>
      </p:pic>
      <p:sp>
        <p:nvSpPr>
          <p:cNvPr id="13" name="TextBox 12">
            <a:extLst>
              <a:ext uri="{FF2B5EF4-FFF2-40B4-BE49-F238E27FC236}">
                <a16:creationId xmlns:a16="http://schemas.microsoft.com/office/drawing/2014/main" id="{DBFE0398-7AB2-4700-E494-D86E56949BDF}"/>
              </a:ext>
            </a:extLst>
          </p:cNvPr>
          <p:cNvSpPr txBox="1"/>
          <p:nvPr/>
        </p:nvSpPr>
        <p:spPr>
          <a:xfrm>
            <a:off x="286987" y="3845397"/>
            <a:ext cx="4598504" cy="646331"/>
          </a:xfrm>
          <a:prstGeom prst="rect">
            <a:avLst/>
          </a:prstGeom>
          <a:noFill/>
        </p:spPr>
        <p:txBody>
          <a:bodyPr wrap="square">
            <a:spAutoFit/>
          </a:bodyPr>
          <a:lstStyle/>
          <a:p>
            <a:r>
              <a:rPr lang="en-US" dirty="0" err="1"/>
              <a:t>Fraiser</a:t>
            </a:r>
            <a:r>
              <a:rPr lang="en-US" dirty="0"/>
              <a:t> River, Vancouver, Canada (@PEACE ARCH NEWS)</a:t>
            </a:r>
          </a:p>
        </p:txBody>
      </p:sp>
    </p:spTree>
    <p:extLst>
      <p:ext uri="{BB962C8B-B14F-4D97-AF65-F5344CB8AC3E}">
        <p14:creationId xmlns:p14="http://schemas.microsoft.com/office/powerpoint/2010/main" val="4199669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292AE54-743F-CF57-B6CF-805A12570C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27"/>
          <a:stretch/>
        </p:blipFill>
        <p:spPr bwMode="auto">
          <a:xfrm>
            <a:off x="314320" y="922492"/>
            <a:ext cx="8229600" cy="3672131"/>
          </a:xfrm>
          <a:prstGeom prst="rect">
            <a:avLst/>
          </a:prstGeom>
          <a:solidFill>
            <a:srgbClr val="FFFFFF"/>
          </a:solidFill>
        </p:spPr>
      </p:pic>
      <p:sp>
        <p:nvSpPr>
          <p:cNvPr id="3" name="Title 2">
            <a:extLst>
              <a:ext uri="{FF2B5EF4-FFF2-40B4-BE49-F238E27FC236}">
                <a16:creationId xmlns:a16="http://schemas.microsoft.com/office/drawing/2014/main" id="{F43C98D4-F7EF-2A75-5A05-EFCEA4BCB69E}"/>
              </a:ext>
            </a:extLst>
          </p:cNvPr>
          <p:cNvSpPr>
            <a:spLocks noGrp="1"/>
          </p:cNvSpPr>
          <p:nvPr>
            <p:ph type="title"/>
          </p:nvPr>
        </p:nvSpPr>
        <p:spPr>
          <a:xfrm>
            <a:off x="314320" y="205979"/>
            <a:ext cx="8229600" cy="646331"/>
          </a:xfrm>
        </p:spPr>
        <p:txBody>
          <a:bodyPr anchor="t">
            <a:normAutofit/>
          </a:bodyPr>
          <a:lstStyle/>
          <a:p>
            <a:r>
              <a:rPr lang="en-NO" dirty="0"/>
              <a:t>Ocean fronts (thermohaline)</a:t>
            </a:r>
          </a:p>
        </p:txBody>
      </p:sp>
      <p:sp>
        <p:nvSpPr>
          <p:cNvPr id="4" name="TextBox 3">
            <a:extLst>
              <a:ext uri="{FF2B5EF4-FFF2-40B4-BE49-F238E27FC236}">
                <a16:creationId xmlns:a16="http://schemas.microsoft.com/office/drawing/2014/main" id="{2C848605-59D0-A457-7FC0-65B93366EE29}"/>
              </a:ext>
            </a:extLst>
          </p:cNvPr>
          <p:cNvSpPr txBox="1"/>
          <p:nvPr/>
        </p:nvSpPr>
        <p:spPr>
          <a:xfrm>
            <a:off x="3571461" y="4641045"/>
            <a:ext cx="5350146" cy="276999"/>
          </a:xfrm>
          <a:prstGeom prst="rect">
            <a:avLst/>
          </a:prstGeom>
          <a:noFill/>
        </p:spPr>
        <p:txBody>
          <a:bodyPr wrap="square" rtlCol="0">
            <a:spAutoFit/>
          </a:bodyPr>
          <a:lstStyle/>
          <a:p>
            <a:r>
              <a:rPr lang="en-GB" sz="1200" dirty="0"/>
              <a:t>Source: Ginny Brown, National Council for Science and the Environment</a:t>
            </a:r>
            <a:endParaRPr lang="en-NO" sz="1200" dirty="0"/>
          </a:p>
        </p:txBody>
      </p:sp>
    </p:spTree>
    <p:extLst>
      <p:ext uri="{BB962C8B-B14F-4D97-AF65-F5344CB8AC3E}">
        <p14:creationId xmlns:p14="http://schemas.microsoft.com/office/powerpoint/2010/main" val="1069812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5E360-222C-99E8-B7EA-D086796A0A8E}"/>
              </a:ext>
            </a:extLst>
          </p:cNvPr>
          <p:cNvSpPr>
            <a:spLocks noGrp="1"/>
          </p:cNvSpPr>
          <p:nvPr>
            <p:ph type="title"/>
          </p:nvPr>
        </p:nvSpPr>
        <p:spPr>
          <a:xfrm>
            <a:off x="314320" y="205979"/>
            <a:ext cx="8229600" cy="646331"/>
          </a:xfrm>
        </p:spPr>
        <p:txBody>
          <a:bodyPr anchor="t">
            <a:normAutofit/>
          </a:bodyPr>
          <a:lstStyle/>
          <a:p>
            <a:r>
              <a:rPr lang="en-NO" dirty="0"/>
              <a:t>Ocean fronts (hydrothermal vents)</a:t>
            </a:r>
          </a:p>
        </p:txBody>
      </p:sp>
      <p:pic>
        <p:nvPicPr>
          <p:cNvPr id="3076" name="Picture 4" descr="Jeff's (2nd) Geology Blog: Hydrothermal Vents and Organisms">
            <a:extLst>
              <a:ext uri="{FF2B5EF4-FFF2-40B4-BE49-F238E27FC236}">
                <a16:creationId xmlns:a16="http://schemas.microsoft.com/office/drawing/2014/main" id="{9B991EB8-7779-9C21-1B66-200014B09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0" r="7378" b="1"/>
          <a:stretch/>
        </p:blipFill>
        <p:spPr bwMode="auto">
          <a:xfrm>
            <a:off x="457200" y="1200151"/>
            <a:ext cx="4038600" cy="3394472"/>
          </a:xfrm>
          <a:prstGeom prst="rect">
            <a:avLst/>
          </a:prstGeom>
          <a:solidFill>
            <a:srgbClr val="FFFFFF"/>
          </a:solidFill>
        </p:spPr>
      </p:pic>
      <p:pic>
        <p:nvPicPr>
          <p:cNvPr id="3074" name="Picture 2" descr="What is a Hydrothermal Vent? | Geology Page">
            <a:extLst>
              <a:ext uri="{FF2B5EF4-FFF2-40B4-BE49-F238E27FC236}">
                <a16:creationId xmlns:a16="http://schemas.microsoft.com/office/drawing/2014/main" id="{FE6646D7-CB19-9DC2-E469-998EEEA354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38" r="19740" b="3"/>
          <a:stretch/>
        </p:blipFill>
        <p:spPr bwMode="auto">
          <a:xfrm>
            <a:off x="4648200" y="1200151"/>
            <a:ext cx="4038600" cy="3394472"/>
          </a:xfrm>
          <a:prstGeom prst="rect">
            <a:avLst/>
          </a:prstGeom>
          <a:solidFill>
            <a:srgbClr val="FFFFFF"/>
          </a:solidFill>
        </p:spPr>
      </p:pic>
      <p:sp>
        <p:nvSpPr>
          <p:cNvPr id="4" name="TextBox 3">
            <a:extLst>
              <a:ext uri="{FF2B5EF4-FFF2-40B4-BE49-F238E27FC236}">
                <a16:creationId xmlns:a16="http://schemas.microsoft.com/office/drawing/2014/main" id="{1AC4AA75-A656-A88C-288E-293079251349}"/>
              </a:ext>
            </a:extLst>
          </p:cNvPr>
          <p:cNvSpPr txBox="1"/>
          <p:nvPr/>
        </p:nvSpPr>
        <p:spPr>
          <a:xfrm>
            <a:off x="3823251" y="4623872"/>
            <a:ext cx="5446644" cy="369332"/>
          </a:xfrm>
          <a:prstGeom prst="rect">
            <a:avLst/>
          </a:prstGeom>
          <a:noFill/>
        </p:spPr>
        <p:txBody>
          <a:bodyPr wrap="square" rtlCol="0">
            <a:spAutoFit/>
          </a:bodyPr>
          <a:lstStyle/>
          <a:p>
            <a:r>
              <a:rPr lang="en-GB" dirty="0"/>
              <a:t>S</a:t>
            </a:r>
            <a:r>
              <a:rPr lang="en-NO" dirty="0"/>
              <a:t>ource: </a:t>
            </a:r>
            <a:r>
              <a:rPr lang="en-GB" dirty="0"/>
              <a:t>Woods Hole Oceanographic Institution</a:t>
            </a:r>
            <a:endParaRPr lang="en-NO" dirty="0"/>
          </a:p>
        </p:txBody>
      </p:sp>
      <p:pic>
        <p:nvPicPr>
          <p:cNvPr id="3078" name="Picture 6" descr="Tracking Down Hydrothermal Vents - Schmidt Ocean Institute">
            <a:extLst>
              <a:ext uri="{FF2B5EF4-FFF2-40B4-BE49-F238E27FC236}">
                <a16:creationId xmlns:a16="http://schemas.microsoft.com/office/drawing/2014/main" id="{CC644012-2AE1-0BB9-EB45-87864E9BA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578" y="1191021"/>
            <a:ext cx="5369656" cy="343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05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926C-0629-CB31-2664-2D661DC33B2A}"/>
              </a:ext>
            </a:extLst>
          </p:cNvPr>
          <p:cNvSpPr>
            <a:spLocks noGrp="1"/>
          </p:cNvSpPr>
          <p:nvPr>
            <p:ph type="title"/>
          </p:nvPr>
        </p:nvSpPr>
        <p:spPr/>
        <p:txBody>
          <a:bodyPr/>
          <a:lstStyle/>
          <a:p>
            <a:r>
              <a:rPr lang="en-NO" dirty="0"/>
              <a:t>Ways of monitoring</a:t>
            </a:r>
          </a:p>
        </p:txBody>
      </p:sp>
      <p:pic>
        <p:nvPicPr>
          <p:cNvPr id="4" name="Picture 3">
            <a:extLst>
              <a:ext uri="{FF2B5EF4-FFF2-40B4-BE49-F238E27FC236}">
                <a16:creationId xmlns:a16="http://schemas.microsoft.com/office/drawing/2014/main" id="{253485C8-C70C-7D6F-5457-16CE3BFC671E}"/>
              </a:ext>
            </a:extLst>
          </p:cNvPr>
          <p:cNvPicPr>
            <a:picLocks noChangeAspect="1"/>
          </p:cNvPicPr>
          <p:nvPr/>
        </p:nvPicPr>
        <p:blipFill>
          <a:blip r:embed="rId3"/>
          <a:stretch>
            <a:fillRect/>
          </a:stretch>
        </p:blipFill>
        <p:spPr>
          <a:xfrm>
            <a:off x="314320" y="1834451"/>
            <a:ext cx="2624993" cy="1474598"/>
          </a:xfrm>
          <a:prstGeom prst="rect">
            <a:avLst/>
          </a:prstGeom>
        </p:spPr>
      </p:pic>
      <p:sp>
        <p:nvSpPr>
          <p:cNvPr id="5" name="TextBox 4">
            <a:extLst>
              <a:ext uri="{FF2B5EF4-FFF2-40B4-BE49-F238E27FC236}">
                <a16:creationId xmlns:a16="http://schemas.microsoft.com/office/drawing/2014/main" id="{4551044B-7DFD-8B38-4FD3-886423C536BD}"/>
              </a:ext>
            </a:extLst>
          </p:cNvPr>
          <p:cNvSpPr txBox="1"/>
          <p:nvPr/>
        </p:nvSpPr>
        <p:spPr>
          <a:xfrm>
            <a:off x="0" y="3707842"/>
            <a:ext cx="3074796"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Can provide large-scale view</a:t>
            </a:r>
          </a:p>
          <a:p>
            <a:pPr marL="285750" indent="-285750">
              <a:buFont typeface="Arial" panose="020B0604020202020204" pitchFamily="34" charset="0"/>
              <a:buChar char="•"/>
            </a:pPr>
            <a:r>
              <a:rPr lang="en-GB" sz="1400" dirty="0"/>
              <a:t>O</a:t>
            </a:r>
            <a:r>
              <a:rPr lang="en-NO" sz="1400" dirty="0"/>
              <a:t>nly limited on surface</a:t>
            </a:r>
          </a:p>
          <a:p>
            <a:endParaRPr lang="en-NO" sz="1400" dirty="0"/>
          </a:p>
        </p:txBody>
      </p:sp>
      <p:pic>
        <p:nvPicPr>
          <p:cNvPr id="5122" name="Picture 2" descr="Ship PNG Images Transparent Free Download | PNGMart">
            <a:extLst>
              <a:ext uri="{FF2B5EF4-FFF2-40B4-BE49-F238E27FC236}">
                <a16:creationId xmlns:a16="http://schemas.microsoft.com/office/drawing/2014/main" id="{8DC42A89-777F-2538-8622-742E528B7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152" y="1966133"/>
            <a:ext cx="2147696" cy="1211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C7809C-9B45-3400-AB60-922F8C8181D5}"/>
              </a:ext>
            </a:extLst>
          </p:cNvPr>
          <p:cNvSpPr txBox="1"/>
          <p:nvPr/>
        </p:nvSpPr>
        <p:spPr>
          <a:xfrm>
            <a:off x="3024554" y="3685052"/>
            <a:ext cx="3140603"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t>Can carry many instruments</a:t>
            </a:r>
          </a:p>
          <a:p>
            <a:pPr marL="285750" indent="-285750">
              <a:buFont typeface="Arial" panose="020B0604020202020204" pitchFamily="34" charset="0"/>
              <a:buChar char="•"/>
            </a:pPr>
            <a:r>
              <a:rPr lang="en-GB" sz="1400" dirty="0"/>
              <a:t>Expensive and limited by weather</a:t>
            </a:r>
          </a:p>
        </p:txBody>
      </p:sp>
      <p:pic>
        <p:nvPicPr>
          <p:cNvPr id="5124" name="Picture 4" descr="NJ Maritech">
            <a:extLst>
              <a:ext uri="{FF2B5EF4-FFF2-40B4-BE49-F238E27FC236}">
                <a16:creationId xmlns:a16="http://schemas.microsoft.com/office/drawing/2014/main" id="{DE825E3A-5431-65E7-0B13-2A7C25669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201" y="1376065"/>
            <a:ext cx="2787799" cy="20908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848C3E-C829-49E0-3A77-A2630DFD26A6}"/>
              </a:ext>
            </a:extLst>
          </p:cNvPr>
          <p:cNvSpPr txBox="1"/>
          <p:nvPr/>
        </p:nvSpPr>
        <p:spPr>
          <a:xfrm>
            <a:off x="6229979" y="3695101"/>
            <a:ext cx="2808782"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t>Ideal for long-term monitoring</a:t>
            </a:r>
          </a:p>
          <a:p>
            <a:pPr marL="285750" indent="-285750">
              <a:buFont typeface="Arial" panose="020B0604020202020204" pitchFamily="34" charset="0"/>
              <a:buChar char="•"/>
            </a:pPr>
            <a:r>
              <a:rPr lang="en-GB" sz="1400" dirty="0"/>
              <a:t>Not so flexible</a:t>
            </a:r>
          </a:p>
        </p:txBody>
      </p:sp>
    </p:spTree>
    <p:extLst>
      <p:ext uri="{BB962C8B-B14F-4D97-AF65-F5344CB8AC3E}">
        <p14:creationId xmlns:p14="http://schemas.microsoft.com/office/powerpoint/2010/main" val="3594311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Autonomous underwater vehicle developed to achieve tasks required in ...">
            <a:extLst>
              <a:ext uri="{FF2B5EF4-FFF2-40B4-BE49-F238E27FC236}">
                <a16:creationId xmlns:a16="http://schemas.microsoft.com/office/drawing/2014/main" id="{9D384B1A-E50B-9B83-6372-E0B712F9E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397" y="2562547"/>
            <a:ext cx="3207561" cy="180369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671453A-CB38-6245-2DF5-CA283A4A22E7}"/>
              </a:ext>
            </a:extLst>
          </p:cNvPr>
          <p:cNvSpPr>
            <a:spLocks noGrp="1"/>
          </p:cNvSpPr>
          <p:nvPr>
            <p:ph type="title"/>
          </p:nvPr>
        </p:nvSpPr>
        <p:spPr/>
        <p:txBody>
          <a:bodyPr/>
          <a:lstStyle/>
          <a:p>
            <a:r>
              <a:rPr lang="en-NO" dirty="0"/>
              <a:t>Autonomous Underwater Vehicles</a:t>
            </a:r>
          </a:p>
        </p:txBody>
      </p:sp>
      <p:pic>
        <p:nvPicPr>
          <p:cNvPr id="4098" name="Picture 2" descr="LAUNCH AND RECOVERY AUV - Stinger - H. Henriksen">
            <a:extLst>
              <a:ext uri="{FF2B5EF4-FFF2-40B4-BE49-F238E27FC236}">
                <a16:creationId xmlns:a16="http://schemas.microsoft.com/office/drawing/2014/main" id="{16DD88B4-B18A-E636-A26D-12E270C1952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84663" y="2553345"/>
            <a:ext cx="2737684" cy="18221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ydroid Starts Production of Littoral Battlespace Sensing AUVs for U.S ...">
            <a:extLst>
              <a:ext uri="{FF2B5EF4-FFF2-40B4-BE49-F238E27FC236}">
                <a16:creationId xmlns:a16="http://schemas.microsoft.com/office/drawing/2014/main" id="{8ED0560E-80BA-3C67-EF90-0E0D0C7B0B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3306" y="1085186"/>
            <a:ext cx="4300694" cy="948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head by a Sentry - Schmidt Ocean Institute">
            <a:extLst>
              <a:ext uri="{FF2B5EF4-FFF2-40B4-BE49-F238E27FC236}">
                <a16:creationId xmlns:a16="http://schemas.microsoft.com/office/drawing/2014/main" id="{42C2E57E-8BD0-910D-A094-ACBC97BCE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53346"/>
            <a:ext cx="2733152" cy="182210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DF) DESIGN OF AN AUV RESEARCH PLATFORM FOR DEMONSTRATION OF NOVEL ...">
            <a:extLst>
              <a:ext uri="{FF2B5EF4-FFF2-40B4-BE49-F238E27FC236}">
                <a16:creationId xmlns:a16="http://schemas.microsoft.com/office/drawing/2014/main" id="{5A2BB6D1-343C-8EF2-D9FE-B82D493D88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672" y="2553346"/>
            <a:ext cx="1822101" cy="1822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79CF85-8F3F-405C-4B14-72EEF9A7525D}"/>
              </a:ext>
            </a:extLst>
          </p:cNvPr>
          <p:cNvSpPr txBox="1"/>
          <p:nvPr/>
        </p:nvSpPr>
        <p:spPr>
          <a:xfrm>
            <a:off x="85456" y="1074699"/>
            <a:ext cx="4300694" cy="646331"/>
          </a:xfrm>
          <a:prstGeom prst="rect">
            <a:avLst/>
          </a:prstGeom>
          <a:noFill/>
        </p:spPr>
        <p:txBody>
          <a:bodyPr wrap="square" rtlCol="0">
            <a:spAutoFit/>
          </a:bodyPr>
          <a:lstStyle/>
          <a:p>
            <a:pPr marL="285750" indent="-285750">
              <a:buFont typeface="Arial" panose="020B0604020202020204" pitchFamily="34" charset="0"/>
              <a:buChar char="•"/>
            </a:pPr>
            <a:r>
              <a:rPr lang="en-US" dirty="0"/>
              <a:t>What is AUV?</a:t>
            </a:r>
          </a:p>
          <a:p>
            <a:pPr marL="285750" indent="-285750">
              <a:buFont typeface="Arial" panose="020B0604020202020204" pitchFamily="34" charset="0"/>
              <a:buChar char="•"/>
            </a:pPr>
            <a:r>
              <a:rPr lang="en-US" dirty="0"/>
              <a:t>Why is it useful? </a:t>
            </a:r>
          </a:p>
        </p:txBody>
      </p:sp>
      <p:sp>
        <p:nvSpPr>
          <p:cNvPr id="5" name="TextBox 4">
            <a:extLst>
              <a:ext uri="{FF2B5EF4-FFF2-40B4-BE49-F238E27FC236}">
                <a16:creationId xmlns:a16="http://schemas.microsoft.com/office/drawing/2014/main" id="{229031C6-E09A-8417-F26D-AB5803008B34}"/>
              </a:ext>
            </a:extLst>
          </p:cNvPr>
          <p:cNvSpPr txBox="1"/>
          <p:nvPr/>
        </p:nvSpPr>
        <p:spPr>
          <a:xfrm>
            <a:off x="-15797" y="3740377"/>
            <a:ext cx="470000" cy="707886"/>
          </a:xfrm>
          <a:prstGeom prst="rect">
            <a:avLst/>
          </a:prstGeom>
          <a:noFill/>
        </p:spPr>
        <p:txBody>
          <a:bodyPr wrap="none" rtlCol="0">
            <a:spAutoFit/>
          </a:bodyPr>
          <a:lstStyle/>
          <a:p>
            <a:r>
              <a:rPr lang="en-NO" sz="4000" dirty="0">
                <a:solidFill>
                  <a:schemeClr val="bg1"/>
                </a:solidFill>
              </a:rPr>
              <a:t>1</a:t>
            </a:r>
          </a:p>
        </p:txBody>
      </p:sp>
      <p:sp>
        <p:nvSpPr>
          <p:cNvPr id="6" name="TextBox 5">
            <a:extLst>
              <a:ext uri="{FF2B5EF4-FFF2-40B4-BE49-F238E27FC236}">
                <a16:creationId xmlns:a16="http://schemas.microsoft.com/office/drawing/2014/main" id="{FC49D777-46F4-4306-F2B1-29CF17E23F77}"/>
              </a:ext>
            </a:extLst>
          </p:cNvPr>
          <p:cNvSpPr txBox="1"/>
          <p:nvPr/>
        </p:nvSpPr>
        <p:spPr>
          <a:xfrm>
            <a:off x="4125898" y="3740377"/>
            <a:ext cx="470000" cy="707886"/>
          </a:xfrm>
          <a:prstGeom prst="rect">
            <a:avLst/>
          </a:prstGeom>
          <a:noFill/>
        </p:spPr>
        <p:txBody>
          <a:bodyPr wrap="none" rtlCol="0">
            <a:spAutoFit/>
          </a:bodyPr>
          <a:lstStyle/>
          <a:p>
            <a:r>
              <a:rPr lang="en-NO" sz="4000" dirty="0">
                <a:solidFill>
                  <a:schemeClr val="bg1"/>
                </a:solidFill>
              </a:rPr>
              <a:t>3</a:t>
            </a:r>
          </a:p>
        </p:txBody>
      </p:sp>
      <p:sp>
        <p:nvSpPr>
          <p:cNvPr id="7" name="TextBox 6">
            <a:extLst>
              <a:ext uri="{FF2B5EF4-FFF2-40B4-BE49-F238E27FC236}">
                <a16:creationId xmlns:a16="http://schemas.microsoft.com/office/drawing/2014/main" id="{D3D9B9B8-37E5-3ADB-98CE-CABAEF8CB988}"/>
              </a:ext>
            </a:extLst>
          </p:cNvPr>
          <p:cNvSpPr txBox="1"/>
          <p:nvPr/>
        </p:nvSpPr>
        <p:spPr>
          <a:xfrm>
            <a:off x="6774096" y="3740377"/>
            <a:ext cx="470000" cy="707886"/>
          </a:xfrm>
          <a:prstGeom prst="rect">
            <a:avLst/>
          </a:prstGeom>
          <a:noFill/>
        </p:spPr>
        <p:txBody>
          <a:bodyPr wrap="none" rtlCol="0">
            <a:spAutoFit/>
          </a:bodyPr>
          <a:lstStyle/>
          <a:p>
            <a:r>
              <a:rPr lang="en-NO" sz="4000" dirty="0">
                <a:solidFill>
                  <a:schemeClr val="bg1"/>
                </a:solidFill>
              </a:rPr>
              <a:t>4</a:t>
            </a:r>
          </a:p>
        </p:txBody>
      </p:sp>
      <p:sp>
        <p:nvSpPr>
          <p:cNvPr id="8" name="TextBox 7">
            <a:extLst>
              <a:ext uri="{FF2B5EF4-FFF2-40B4-BE49-F238E27FC236}">
                <a16:creationId xmlns:a16="http://schemas.microsoft.com/office/drawing/2014/main" id="{D6631C93-4E0E-67D1-BCD5-D40AC99EAADB}"/>
              </a:ext>
            </a:extLst>
          </p:cNvPr>
          <p:cNvSpPr txBox="1"/>
          <p:nvPr/>
        </p:nvSpPr>
        <p:spPr>
          <a:xfrm>
            <a:off x="2192907" y="3746238"/>
            <a:ext cx="470000" cy="707886"/>
          </a:xfrm>
          <a:prstGeom prst="rect">
            <a:avLst/>
          </a:prstGeom>
          <a:noFill/>
        </p:spPr>
        <p:txBody>
          <a:bodyPr wrap="none" rtlCol="0">
            <a:spAutoFit/>
          </a:bodyPr>
          <a:lstStyle/>
          <a:p>
            <a:r>
              <a:rPr lang="en-NO" sz="4000" dirty="0">
                <a:solidFill>
                  <a:schemeClr val="bg1"/>
                </a:solidFill>
              </a:rPr>
              <a:t>2</a:t>
            </a:r>
          </a:p>
        </p:txBody>
      </p:sp>
    </p:spTree>
    <p:extLst>
      <p:ext uri="{BB962C8B-B14F-4D97-AF65-F5344CB8AC3E}">
        <p14:creationId xmlns:p14="http://schemas.microsoft.com/office/powerpoint/2010/main" val="1444656822"/>
      </p:ext>
    </p:extLst>
  </p:cSld>
  <p:clrMapOvr>
    <a:masterClrMapping/>
  </p:clrMapOvr>
</p:sld>
</file>

<file path=ppt/theme/theme1.xml><?xml version="1.0" encoding="utf-8"?>
<a:theme xmlns:a="http://schemas.openxmlformats.org/drawingml/2006/main" name="Office-tema">
  <a:themeElements>
    <a:clrScheme name="NTNU FARGER UU">
      <a:dk1>
        <a:srgbClr val="000000"/>
      </a:dk1>
      <a:lt1>
        <a:srgbClr val="FFFFFF"/>
      </a:lt1>
      <a:dk2>
        <a:srgbClr val="014693"/>
      </a:dk2>
      <a:lt2>
        <a:srgbClr val="D6D7D6"/>
      </a:lt2>
      <a:accent1>
        <a:srgbClr val="B6C8E9"/>
      </a:accent1>
      <a:accent2>
        <a:srgbClr val="014693"/>
      </a:accent2>
      <a:accent3>
        <a:srgbClr val="BCD024"/>
      </a:accent3>
      <a:accent4>
        <a:srgbClr val="B01B81"/>
      </a:accent4>
      <a:accent5>
        <a:srgbClr val="F7D019"/>
      </a:accent5>
      <a:accent6>
        <a:srgbClr val="ED8013"/>
      </a:accent6>
      <a:hlink>
        <a:srgbClr val="3D2A68"/>
      </a:hlink>
      <a:folHlink>
        <a:srgbClr val="338C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3B7B0"/>
        </a:solidFill>
        <a:ln>
          <a:noFill/>
        </a:ln>
        <a:effectLst>
          <a:outerShdw blurRad="114300" dist="12700" dir="5400000" rotWithShape="0">
            <a:srgbClr val="000000">
              <a:alpha val="35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9494</TotalTime>
  <Words>3816</Words>
  <Application>Microsoft Macintosh PowerPoint</Application>
  <PresentationFormat>On-screen Show (16:9)</PresentationFormat>
  <Paragraphs>374</Paragraphs>
  <Slides>47</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Söhne</vt:lpstr>
      <vt:lpstr>Aptos</vt:lpstr>
      <vt:lpstr>Arial</vt:lpstr>
      <vt:lpstr>Office-tema</vt:lpstr>
      <vt:lpstr>Adaptive sampling of ocean fronts with multiple AUVs</vt:lpstr>
      <vt:lpstr>Agenda</vt:lpstr>
      <vt:lpstr>Ocean fronts</vt:lpstr>
      <vt:lpstr>Ocean fronts (upwelling)</vt:lpstr>
      <vt:lpstr>Ocean fronts (surface plume)</vt:lpstr>
      <vt:lpstr>Ocean fronts (thermohaline)</vt:lpstr>
      <vt:lpstr>Ocean fronts (hydrothermal vents)</vt:lpstr>
      <vt:lpstr>Ways of monitoring</vt:lpstr>
      <vt:lpstr>Autonomous Underwater Vehicles</vt:lpstr>
      <vt:lpstr>Why AUV?</vt:lpstr>
      <vt:lpstr>Adaptive sampling</vt:lpstr>
      <vt:lpstr>Challenges in oceanfront sampling</vt:lpstr>
      <vt:lpstr>Benefits of using multiple AUVs</vt:lpstr>
      <vt:lpstr>Case studies</vt:lpstr>
      <vt:lpstr>Case study I - Control of multi-AUVs</vt:lpstr>
      <vt:lpstr>Case study I - VBAP</vt:lpstr>
      <vt:lpstr>Case study I – Lyapunov function</vt:lpstr>
      <vt:lpstr>Case study I - Strategies </vt:lpstr>
      <vt:lpstr>Case study I – Experiment setup</vt:lpstr>
      <vt:lpstr>Case study I - Experiment</vt:lpstr>
      <vt:lpstr>Case study I - Result analysis</vt:lpstr>
      <vt:lpstr>Case study I - Experiment</vt:lpstr>
      <vt:lpstr>Case study I - Experiment</vt:lpstr>
      <vt:lpstr>Case study I - Remarks</vt:lpstr>
      <vt:lpstr>Case study II </vt:lpstr>
      <vt:lpstr>Case study II - Problem statement</vt:lpstr>
      <vt:lpstr>Case study II</vt:lpstr>
      <vt:lpstr>Case study II - Partitioning </vt:lpstr>
      <vt:lpstr>Case study II - Adaptive sampling </vt:lpstr>
      <vt:lpstr>Case study II - Strategy</vt:lpstr>
      <vt:lpstr>Case study II - Sampling</vt:lpstr>
      <vt:lpstr>Case study II - Algorithm</vt:lpstr>
      <vt:lpstr>Case study II - Simulation</vt:lpstr>
      <vt:lpstr>Case study II - Benchmark</vt:lpstr>
      <vt:lpstr>Case study II - Simulation result</vt:lpstr>
      <vt:lpstr>Case study II - Experiment setup</vt:lpstr>
      <vt:lpstr>Case study II - Experiment result</vt:lpstr>
      <vt:lpstr>Case study III</vt:lpstr>
      <vt:lpstr>Case study III</vt:lpstr>
      <vt:lpstr>Case study III</vt:lpstr>
      <vt:lpstr>Case study III - upwelling front detection</vt:lpstr>
      <vt:lpstr>Case study III - historic data analysis</vt:lpstr>
      <vt:lpstr>Case study III - metric comparison</vt:lpstr>
      <vt:lpstr>PowerPoint Presentation</vt:lpstr>
      <vt:lpstr>PowerPoint Presentation</vt:lpstr>
      <vt:lpstr>Future work</vt:lpstr>
      <vt:lpstr>Conclusion</vt:lpstr>
    </vt:vector>
  </TitlesOfParts>
  <Company>NTNU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Kolbjørn Skarpnes</dc:creator>
  <cp:lastModifiedBy>Yaolin Ge</cp:lastModifiedBy>
  <cp:revision>137</cp:revision>
  <dcterms:created xsi:type="dcterms:W3CDTF">2013-06-10T16:56:09Z</dcterms:created>
  <dcterms:modified xsi:type="dcterms:W3CDTF">2024-05-08T09:34:08Z</dcterms:modified>
</cp:coreProperties>
</file>